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46E06C8D-EF3F-4D7D-BBFB-00D1895C86AA}" type="slidenum">
              <a:rPr lang="en-US" smtClean="0"/>
              <a:t>‹#›</a:t>
            </a:fld>
            <a:endParaRPr lang="en-US"/>
          </a:p>
        </p:txBody>
      </p:sp>
      <p:sp>
        <p:nvSpPr>
          <p:cNvPr id="32" name="Rectangle 31"/>
          <p:cNvSpPr/>
          <p:nvPr/>
        </p:nvSpPr>
        <p:spPr>
          <a:xfrm>
            <a:off x="0" y="-1"/>
            <a:ext cx="585216" cy="8225347"/>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39" name="Rectangle 38"/>
          <p:cNvSpPr/>
          <p:nvPr/>
        </p:nvSpPr>
        <p:spPr>
          <a:xfrm>
            <a:off x="495293" y="816572"/>
            <a:ext cx="73152"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40" name="Rectangle 39"/>
          <p:cNvSpPr/>
          <p:nvPr/>
        </p:nvSpPr>
        <p:spPr>
          <a:xfrm>
            <a:off x="430517" y="816572"/>
            <a:ext cx="43891"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41" name="Rectangle 40"/>
          <p:cNvSpPr/>
          <p:nvPr/>
        </p:nvSpPr>
        <p:spPr>
          <a:xfrm>
            <a:off x="400032" y="816572"/>
            <a:ext cx="14630"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42" name="Rectangle 41"/>
          <p:cNvSpPr/>
          <p:nvPr/>
        </p:nvSpPr>
        <p:spPr>
          <a:xfrm>
            <a:off x="354829" y="816572"/>
            <a:ext cx="14630"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8" name="Title 7"/>
          <p:cNvSpPr>
            <a:spLocks noGrp="1"/>
          </p:cNvSpPr>
          <p:nvPr>
            <p:ph type="ctrTitle"/>
          </p:nvPr>
        </p:nvSpPr>
        <p:spPr>
          <a:xfrm>
            <a:off x="1463040" y="5212080"/>
            <a:ext cx="12435840" cy="2370125"/>
          </a:xfrm>
        </p:spPr>
        <p:txBody>
          <a:bodyPr/>
          <a:lstStyle>
            <a:lvl1pPr marR="13062" algn="l">
              <a:defRPr sz="57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1463040" y="3401568"/>
            <a:ext cx="12435840" cy="1810512"/>
          </a:xfrm>
        </p:spPr>
        <p:txBody>
          <a:bodyPr lIns="143684" tIns="65311" anchor="b"/>
          <a:lstStyle>
            <a:lvl1pPr marL="0" indent="0" algn="l">
              <a:spcBef>
                <a:spcPts val="0"/>
              </a:spcBef>
              <a:buNone/>
              <a:defRPr sz="2900">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extLst/>
          </a:lstStyle>
          <a:p>
            <a:r>
              <a:rPr kumimoji="0" lang="en-US" smtClean="0"/>
              <a:t>Click to edit Master subtitle style</a:t>
            </a:r>
            <a:endParaRPr kumimoji="0" lang="en-US"/>
          </a:p>
        </p:txBody>
      </p:sp>
      <p:sp>
        <p:nvSpPr>
          <p:cNvPr id="56" name="Rectangle 55"/>
          <p:cNvSpPr/>
          <p:nvPr/>
        </p:nvSpPr>
        <p:spPr>
          <a:xfrm>
            <a:off x="408466" y="6056873"/>
            <a:ext cx="117043" cy="202996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65" name="Rectangle 64"/>
          <p:cNvSpPr/>
          <p:nvPr/>
        </p:nvSpPr>
        <p:spPr>
          <a:xfrm>
            <a:off x="408466" y="5756183"/>
            <a:ext cx="117043" cy="27432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66" name="Rectangle 65"/>
          <p:cNvSpPr/>
          <p:nvPr/>
        </p:nvSpPr>
        <p:spPr>
          <a:xfrm>
            <a:off x="408466" y="5565222"/>
            <a:ext cx="117043" cy="16459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67" name="Rectangle 66"/>
          <p:cNvSpPr/>
          <p:nvPr/>
        </p:nvSpPr>
        <p:spPr>
          <a:xfrm>
            <a:off x="408466" y="5451071"/>
            <a:ext cx="117043" cy="8778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75360" y="329567"/>
            <a:ext cx="9387840" cy="702183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7726323" y="1288666"/>
            <a:ext cx="6915418"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5" name="Freeform 14"/>
          <p:cNvSpPr>
            <a:spLocks/>
          </p:cNvSpPr>
          <p:nvPr/>
        </p:nvSpPr>
        <p:spPr bwMode="auto">
          <a:xfrm>
            <a:off x="598345" y="0"/>
            <a:ext cx="8823258" cy="7938398"/>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3" name="Freeform 12"/>
          <p:cNvSpPr>
            <a:spLocks/>
          </p:cNvSpPr>
          <p:nvPr/>
        </p:nvSpPr>
        <p:spPr bwMode="auto">
          <a:xfrm rot="5236414">
            <a:off x="7962365" y="1542576"/>
            <a:ext cx="4937760" cy="1901952"/>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6" name="Freeform 15"/>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7" name="Freeform 16"/>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8" name="Freeform 17"/>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19" name="Freeform 18"/>
          <p:cNvSpPr>
            <a:spLocks/>
          </p:cNvSpPr>
          <p:nvPr/>
        </p:nvSpPr>
        <p:spPr bwMode="auto">
          <a:xfrm>
            <a:off x="9517382" y="5095876"/>
            <a:ext cx="3345179" cy="3133724"/>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0" name="Freeform 19"/>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1" name="Freeform 20"/>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2" name="Freeform 21"/>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3" name="Freeform 22"/>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4" name="Freeform 23"/>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5" name="Freeform 24"/>
          <p:cNvSpPr>
            <a:spLocks/>
          </p:cNvSpPr>
          <p:nvPr/>
        </p:nvSpPr>
        <p:spPr bwMode="auto">
          <a:xfrm>
            <a:off x="586918"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6" name="Freeform 25"/>
          <p:cNvSpPr>
            <a:spLocks/>
          </p:cNvSpPr>
          <p:nvPr/>
        </p:nvSpPr>
        <p:spPr bwMode="auto">
          <a:xfrm>
            <a:off x="586918"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27" name="Freeform 26"/>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extLst/>
          </a:lstStyle>
          <a:p>
            <a:endParaRPr kumimoji="0" lang="en-US"/>
          </a:p>
        </p:txBody>
      </p:sp>
      <p:sp>
        <p:nvSpPr>
          <p:cNvPr id="3" name="Text Placeholder 2"/>
          <p:cNvSpPr>
            <a:spLocks noGrp="1"/>
          </p:cNvSpPr>
          <p:nvPr>
            <p:ph type="body" idx="1"/>
          </p:nvPr>
        </p:nvSpPr>
        <p:spPr>
          <a:xfrm>
            <a:off x="1131043" y="1622007"/>
            <a:ext cx="9148877" cy="1172983"/>
          </a:xfrm>
        </p:spPr>
        <p:txBody>
          <a:bodyPr lIns="117560" tIns="65311" bIns="0" anchor="t"/>
          <a:lstStyle>
            <a:lvl1pPr marL="78373" indent="0">
              <a:buNone/>
              <a:defRPr sz="2900">
                <a:solidFill>
                  <a:schemeClr val="tx1">
                    <a:tint val="75000"/>
                  </a:schemeClr>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E06C8D-EF3F-4D7D-BBFB-00D1895C86AA}" type="slidenum">
              <a:rPr lang="en-US" smtClean="0"/>
              <a:t>‹#›</a:t>
            </a:fld>
            <a:endParaRPr lang="en-US"/>
          </a:p>
        </p:txBody>
      </p:sp>
      <p:sp>
        <p:nvSpPr>
          <p:cNvPr id="7" name="Rectangle 6"/>
          <p:cNvSpPr/>
          <p:nvPr/>
        </p:nvSpPr>
        <p:spPr>
          <a:xfrm>
            <a:off x="581056" y="482717"/>
            <a:ext cx="13606272" cy="1063518"/>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 name="Title 1"/>
          <p:cNvSpPr>
            <a:spLocks noGrp="1"/>
          </p:cNvSpPr>
          <p:nvPr>
            <p:ph type="title"/>
          </p:nvPr>
        </p:nvSpPr>
        <p:spPr>
          <a:xfrm>
            <a:off x="1131043" y="614477"/>
            <a:ext cx="13050317" cy="932688"/>
          </a:xfrm>
        </p:spPr>
        <p:txBody>
          <a:bodyPr tIns="91435"/>
          <a:lstStyle>
            <a:lvl1pPr algn="l">
              <a:buNone/>
              <a:defRPr sz="5400" b="0" cap="none" spc="-214" baseline="0"/>
            </a:lvl1pPr>
            <a:extLst/>
          </a:lstStyle>
          <a:p>
            <a:r>
              <a:rPr kumimoji="0" lang="en-US" smtClean="0"/>
              <a:t>Click to edit Master title style</a:t>
            </a:r>
            <a:endParaRPr kumimoji="0" lang="en-US"/>
          </a:p>
        </p:txBody>
      </p:sp>
      <p:sp>
        <p:nvSpPr>
          <p:cNvPr id="8" name="Rectangle 7"/>
          <p:cNvSpPr/>
          <p:nvPr/>
        </p:nvSpPr>
        <p:spPr>
          <a:xfrm flipH="1">
            <a:off x="594461" y="816572"/>
            <a:ext cx="43891"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9" name="Rectangle 8"/>
          <p:cNvSpPr/>
          <p:nvPr/>
        </p:nvSpPr>
        <p:spPr>
          <a:xfrm flipH="1">
            <a:off x="657775" y="816572"/>
            <a:ext cx="43891"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0" name="Rectangle 9"/>
          <p:cNvSpPr/>
          <p:nvPr/>
        </p:nvSpPr>
        <p:spPr>
          <a:xfrm flipH="1">
            <a:off x="717520" y="816572"/>
            <a:ext cx="14630"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1" name="Rectangle 10"/>
          <p:cNvSpPr/>
          <p:nvPr/>
        </p:nvSpPr>
        <p:spPr>
          <a:xfrm flipH="1">
            <a:off x="762723" y="816572"/>
            <a:ext cx="14630"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2" name="Rectangle 11"/>
          <p:cNvSpPr/>
          <p:nvPr/>
        </p:nvSpPr>
        <p:spPr>
          <a:xfrm>
            <a:off x="800765" y="816572"/>
            <a:ext cx="58522" cy="438912"/>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614477"/>
            <a:ext cx="13167360" cy="109728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742950" y="2124602"/>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48550" y="2124602"/>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82719"/>
            <a:ext cx="14187328" cy="1063518"/>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 name="Title 1"/>
          <p:cNvSpPr>
            <a:spLocks noGrp="1"/>
          </p:cNvSpPr>
          <p:nvPr>
            <p:ph type="title"/>
          </p:nvPr>
        </p:nvSpPr>
        <p:spPr>
          <a:xfrm>
            <a:off x="807718" y="614477"/>
            <a:ext cx="12435840" cy="1097280"/>
          </a:xfrm>
        </p:spPr>
        <p:txBody>
          <a:bodyPr anchor="t"/>
          <a:lstStyle>
            <a:lvl1pPr>
              <a:defRPr sz="57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2171700"/>
            <a:ext cx="6464301" cy="767714"/>
          </a:xfrm>
        </p:spPr>
        <p:txBody>
          <a:bodyPr anchor="ctr"/>
          <a:lstStyle>
            <a:lvl1pPr marL="104498" indent="0" algn="l">
              <a:buNone/>
              <a:defRPr sz="3400" b="1">
                <a:solidFill>
                  <a:schemeClr val="accent2"/>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2171700"/>
            <a:ext cx="6466840" cy="767714"/>
          </a:xfrm>
        </p:spPr>
        <p:txBody>
          <a:bodyPr anchor="ctr"/>
          <a:lstStyle>
            <a:lvl1pPr marL="104498" indent="0">
              <a:buNone/>
              <a:defRPr sz="3400" b="1">
                <a:solidFill>
                  <a:schemeClr val="accent2"/>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2950845"/>
            <a:ext cx="6466840" cy="4751222"/>
          </a:xfrm>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6E06C8D-EF3F-4D7D-BBFB-00D1895C86AA}" type="slidenum">
              <a:rPr lang="en-US" smtClean="0"/>
              <a:t>‹#›</a:t>
            </a:fld>
            <a:endParaRPr lang="en-US"/>
          </a:p>
        </p:txBody>
      </p:sp>
      <p:sp>
        <p:nvSpPr>
          <p:cNvPr id="16" name="Rectangle 15"/>
          <p:cNvSpPr/>
          <p:nvPr/>
        </p:nvSpPr>
        <p:spPr>
          <a:xfrm>
            <a:off x="140464" y="816572"/>
            <a:ext cx="73152"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7" name="Rectangle 16"/>
          <p:cNvSpPr/>
          <p:nvPr/>
        </p:nvSpPr>
        <p:spPr>
          <a:xfrm>
            <a:off x="75688" y="816572"/>
            <a:ext cx="43891"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8" name="Rectangle 17"/>
          <p:cNvSpPr/>
          <p:nvPr/>
        </p:nvSpPr>
        <p:spPr>
          <a:xfrm>
            <a:off x="45203" y="816572"/>
            <a:ext cx="14630"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9" name="Rectangle 18"/>
          <p:cNvSpPr/>
          <p:nvPr/>
        </p:nvSpPr>
        <p:spPr>
          <a:xfrm>
            <a:off x="0" y="816572"/>
            <a:ext cx="14630"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20" name="Rectangle 19"/>
          <p:cNvSpPr/>
          <p:nvPr/>
        </p:nvSpPr>
        <p:spPr>
          <a:xfrm flipH="1">
            <a:off x="239632" y="816572"/>
            <a:ext cx="43891"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21" name="Rectangle 20"/>
          <p:cNvSpPr/>
          <p:nvPr/>
        </p:nvSpPr>
        <p:spPr>
          <a:xfrm flipH="1">
            <a:off x="302946" y="816572"/>
            <a:ext cx="43891"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22" name="Rectangle 21"/>
          <p:cNvSpPr/>
          <p:nvPr/>
        </p:nvSpPr>
        <p:spPr>
          <a:xfrm flipH="1">
            <a:off x="362691" y="816572"/>
            <a:ext cx="14630"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29" name="Rectangle 28"/>
          <p:cNvSpPr/>
          <p:nvPr/>
        </p:nvSpPr>
        <p:spPr>
          <a:xfrm flipH="1">
            <a:off x="407895" y="816572"/>
            <a:ext cx="14630"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30" name="Rectangle 29"/>
          <p:cNvSpPr/>
          <p:nvPr/>
        </p:nvSpPr>
        <p:spPr>
          <a:xfrm>
            <a:off x="445936" y="816572"/>
            <a:ext cx="58522" cy="438912"/>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7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60"/>
            <a:ext cx="13167360" cy="1394460"/>
          </a:xfrm>
        </p:spPr>
        <p:txBody>
          <a:bodyPr anchor="ctr"/>
          <a:lstStyle>
            <a:lvl1pPr algn="l">
              <a:buNone/>
              <a:defRPr sz="51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1097280" y="1722120"/>
            <a:ext cx="4023360" cy="5486400"/>
          </a:xfrm>
        </p:spPr>
        <p:txBody>
          <a:bodyPr/>
          <a:lstStyle>
            <a:lvl1pPr marL="78373" indent="0">
              <a:buNone/>
              <a:defRPr sz="2600"/>
            </a:lvl1pPr>
            <a:lvl2pPr>
              <a:buNone/>
              <a:defRPr sz="1700"/>
            </a:lvl2pPr>
            <a:lvl3pPr>
              <a:buNone/>
              <a:defRPr sz="1400"/>
            </a:lvl3pPr>
            <a:lvl4pPr>
              <a:buNone/>
              <a:defRPr sz="1300"/>
            </a:lvl4pPr>
            <a:lvl5pPr>
              <a:buNone/>
              <a:defRPr sz="13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DCE9648-405E-46C9-B43A-7518CA1D6858}" type="datetimeFigureOut">
              <a:rPr lang="en-US" smtClean="0"/>
              <a:t>10/16/2025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588851" y="1"/>
            <a:ext cx="14045184" cy="2253644"/>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cxnSp>
        <p:nvCxnSpPr>
          <p:cNvPr id="9" name="Straight Connector 8"/>
          <p:cNvCxnSpPr/>
          <p:nvPr/>
        </p:nvCxnSpPr>
        <p:spPr>
          <a:xfrm flipV="1">
            <a:off x="581112" y="2262034"/>
            <a:ext cx="14052195"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13649883" y="1437347"/>
            <a:ext cx="159316" cy="20554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02"/>
            <a:ext cx="10972800" cy="842099"/>
          </a:xfrm>
        </p:spPr>
        <p:txBody>
          <a:bodyPr anchor="b"/>
          <a:lstStyle>
            <a:lvl1pPr algn="l">
              <a:buNone/>
              <a:defRPr sz="3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588851" y="2272537"/>
            <a:ext cx="14045184" cy="5952173"/>
          </a:xfrm>
          <a:solidFill>
            <a:schemeClr val="bg2"/>
          </a:solidFill>
        </p:spPr>
        <p:txBody>
          <a:bodyPr/>
          <a:lstStyle>
            <a:lvl1pPr marL="0" indent="0">
              <a:buNone/>
              <a:defRPr sz="46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1463040" y="1380173"/>
            <a:ext cx="10972800" cy="822960"/>
          </a:xfrm>
        </p:spPr>
        <p:txBody>
          <a:bodyPr/>
          <a:lstStyle>
            <a:lvl1pPr marL="39187" indent="0">
              <a:spcBef>
                <a:spcPts val="0"/>
              </a:spcBef>
              <a:buNone/>
              <a:defRPr sz="2000">
                <a:solidFill>
                  <a:srgbClr val="FFFFFF"/>
                </a:solidFill>
              </a:defRPr>
            </a:lvl1pPr>
            <a:lvl2pPr>
              <a:defRPr sz="1700"/>
            </a:lvl2pPr>
            <a:lvl3pPr>
              <a:defRPr sz="1400"/>
            </a:lvl3pPr>
            <a:lvl4pPr>
              <a:defRPr sz="1300"/>
            </a:lvl4pPr>
            <a:lvl5pPr>
              <a:defRPr sz="1300"/>
            </a:lvl5pPr>
            <a:extLst/>
          </a:lstStyle>
          <a:p>
            <a:pPr lvl="0" eaLnBrk="1" latinLnBrk="0" hangingPunct="1"/>
            <a:r>
              <a:rPr kumimoji="0" lang="en-US" smtClean="0"/>
              <a:t>Click to edit Master text styles</a:t>
            </a:r>
          </a:p>
        </p:txBody>
      </p:sp>
      <p:grpSp>
        <p:nvGrpSpPr>
          <p:cNvPr id="14" name="Group 13"/>
          <p:cNvGrpSpPr/>
          <p:nvPr/>
        </p:nvGrpSpPr>
        <p:grpSpPr>
          <a:xfrm rot="5400000">
            <a:off x="13893723" y="1620227"/>
            <a:ext cx="159316" cy="20554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13338694" y="1744022"/>
            <a:ext cx="159316" cy="20554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10363200" y="66599"/>
            <a:ext cx="3413760" cy="438150"/>
          </a:xfrm>
        </p:spPr>
        <p:txBody>
          <a:bodyPr/>
          <a:lstStyle>
            <a:extLst/>
          </a:lstStyle>
          <a:p>
            <a:fld id="{8DCE9648-405E-46C9-B43A-7518CA1D6858}" type="datetimeFigureOut">
              <a:rPr lang="en-US" smtClean="0"/>
              <a:t>10/16/2025</a:t>
            </a:fld>
            <a:endParaRPr lang="en-US"/>
          </a:p>
        </p:txBody>
      </p:sp>
      <p:sp>
        <p:nvSpPr>
          <p:cNvPr id="6" name="Footer Placeholder 5"/>
          <p:cNvSpPr>
            <a:spLocks noGrp="1"/>
          </p:cNvSpPr>
          <p:nvPr>
            <p:ph type="ftr" sz="quarter" idx="11"/>
          </p:nvPr>
        </p:nvSpPr>
        <p:spPr>
          <a:xfrm>
            <a:off x="1463040" y="66599"/>
            <a:ext cx="8900160" cy="438150"/>
          </a:xfrm>
        </p:spPr>
        <p:txBody>
          <a:bodyPr/>
          <a:lstStyle>
            <a:extLst/>
          </a:lstStyle>
          <a:p>
            <a:endParaRPr lang="en-US"/>
          </a:p>
        </p:txBody>
      </p:sp>
      <p:sp>
        <p:nvSpPr>
          <p:cNvPr id="7" name="Slide Number Placeholder 6"/>
          <p:cNvSpPr>
            <a:spLocks noGrp="1"/>
          </p:cNvSpPr>
          <p:nvPr>
            <p:ph type="sldNum" sz="quarter" idx="12"/>
          </p:nvPr>
        </p:nvSpPr>
        <p:spPr>
          <a:xfrm>
            <a:off x="13776960" y="66599"/>
            <a:ext cx="731520" cy="438150"/>
          </a:xfrm>
        </p:spPr>
        <p:txBody>
          <a:bodyPr/>
          <a:lstStyle>
            <a:extLst/>
          </a:lstStyle>
          <a:p>
            <a:fld id="{46E06C8D-EF3F-4D7D-BBFB-00D1895C86AA}"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585216" cy="8225347"/>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8" name="Rectangle 7"/>
          <p:cNvSpPr/>
          <p:nvPr/>
        </p:nvSpPr>
        <p:spPr>
          <a:xfrm>
            <a:off x="408466" y="6056873"/>
            <a:ext cx="117043" cy="202996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9" name="Rectangle 8"/>
          <p:cNvSpPr/>
          <p:nvPr/>
        </p:nvSpPr>
        <p:spPr>
          <a:xfrm>
            <a:off x="408466" y="5756183"/>
            <a:ext cx="117043" cy="27432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0" name="Rectangle 9"/>
          <p:cNvSpPr/>
          <p:nvPr/>
        </p:nvSpPr>
        <p:spPr>
          <a:xfrm>
            <a:off x="408466" y="5565222"/>
            <a:ext cx="117043" cy="16459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1" name="Rectangle 10"/>
          <p:cNvSpPr/>
          <p:nvPr/>
        </p:nvSpPr>
        <p:spPr>
          <a:xfrm>
            <a:off x="408466" y="5451071"/>
            <a:ext cx="117043" cy="8778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2" name="Rectangle 11"/>
          <p:cNvSpPr/>
          <p:nvPr/>
        </p:nvSpPr>
        <p:spPr>
          <a:xfrm>
            <a:off x="495293" y="816572"/>
            <a:ext cx="73152" cy="43891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5" name="Rectangle 14"/>
          <p:cNvSpPr/>
          <p:nvPr/>
        </p:nvSpPr>
        <p:spPr>
          <a:xfrm>
            <a:off x="430517" y="816572"/>
            <a:ext cx="43891" cy="43891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16" name="Rectangle 15"/>
          <p:cNvSpPr/>
          <p:nvPr/>
        </p:nvSpPr>
        <p:spPr>
          <a:xfrm>
            <a:off x="400032" y="816572"/>
            <a:ext cx="14630" cy="43891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a:p>
        </p:txBody>
      </p:sp>
      <p:sp>
        <p:nvSpPr>
          <p:cNvPr id="17" name="Rectangle 16"/>
          <p:cNvSpPr/>
          <p:nvPr/>
        </p:nvSpPr>
        <p:spPr>
          <a:xfrm>
            <a:off x="354829" y="816572"/>
            <a:ext cx="14630" cy="438912"/>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extLst/>
          </a:lstStyle>
          <a:p>
            <a:pPr algn="ctr" eaLnBrk="1" latinLnBrk="0" hangingPunct="1"/>
            <a:endParaRPr kumimoji="0" lang="en-US" dirty="0"/>
          </a:p>
        </p:txBody>
      </p:sp>
      <p:sp>
        <p:nvSpPr>
          <p:cNvPr id="22" name="Title Placeholder 21"/>
          <p:cNvSpPr>
            <a:spLocks noGrp="1"/>
          </p:cNvSpPr>
          <p:nvPr>
            <p:ph type="title"/>
          </p:nvPr>
        </p:nvSpPr>
        <p:spPr>
          <a:xfrm>
            <a:off x="1463040" y="614477"/>
            <a:ext cx="12435840" cy="1097280"/>
          </a:xfrm>
          <a:prstGeom prst="rect">
            <a:avLst/>
          </a:prstGeom>
        </p:spPr>
        <p:txBody>
          <a:bodyPr vert="horz" lIns="130622" tIns="65311" rIns="130622" bIns="65311"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1463040" y="2140272"/>
            <a:ext cx="12435840" cy="5486400"/>
          </a:xfrm>
          <a:prstGeom prst="rect">
            <a:avLst/>
          </a:prstGeom>
        </p:spPr>
        <p:txBody>
          <a:bodyPr vert="horz" lIns="130622" tIns="65311" rIns="130622" bIns="65311">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10363200" y="7700011"/>
            <a:ext cx="3413760" cy="438150"/>
          </a:xfrm>
          <a:prstGeom prst="rect">
            <a:avLst/>
          </a:prstGeom>
        </p:spPr>
        <p:txBody>
          <a:bodyPr vert="horz" lIns="130622" tIns="65311" rIns="130622" bIns="65311" anchor="b"/>
          <a:lstStyle>
            <a:lvl1pPr algn="l" eaLnBrk="1" latinLnBrk="0" hangingPunct="1">
              <a:defRPr kumimoji="0" sz="1600">
                <a:solidFill>
                  <a:schemeClr val="tx2"/>
                </a:solidFill>
              </a:defRPr>
            </a:lvl1pPr>
            <a:extLst/>
          </a:lstStyle>
          <a:p>
            <a:fld id="{8DCE9648-405E-46C9-B43A-7518CA1D6858}" type="datetimeFigureOut">
              <a:rPr lang="en-US" smtClean="0"/>
              <a:t>10/16/2025</a:t>
            </a:fld>
            <a:endParaRPr lang="en-US"/>
          </a:p>
        </p:txBody>
      </p:sp>
      <p:sp>
        <p:nvSpPr>
          <p:cNvPr id="3" name="Footer Placeholder 2"/>
          <p:cNvSpPr>
            <a:spLocks noGrp="1"/>
          </p:cNvSpPr>
          <p:nvPr>
            <p:ph type="ftr" sz="quarter" idx="3"/>
          </p:nvPr>
        </p:nvSpPr>
        <p:spPr>
          <a:xfrm>
            <a:off x="1463040" y="7700011"/>
            <a:ext cx="8900160" cy="438150"/>
          </a:xfrm>
          <a:prstGeom prst="rect">
            <a:avLst/>
          </a:prstGeom>
        </p:spPr>
        <p:txBody>
          <a:bodyPr vert="horz" lIns="130622" tIns="65311" rIns="130622" bIns="65311" anchor="b"/>
          <a:lstStyle>
            <a:lvl1pPr algn="r" eaLnBrk="1" latinLnBrk="0" hangingPunct="1">
              <a:defRPr kumimoji="0" sz="1600">
                <a:solidFill>
                  <a:schemeClr val="tx2"/>
                </a:solidFill>
              </a:defRPr>
            </a:lvl1pPr>
            <a:extLst/>
          </a:lstStyle>
          <a:p>
            <a:endParaRPr lang="en-US"/>
          </a:p>
        </p:txBody>
      </p:sp>
      <p:sp>
        <p:nvSpPr>
          <p:cNvPr id="23" name="Slide Number Placeholder 22"/>
          <p:cNvSpPr>
            <a:spLocks noGrp="1"/>
          </p:cNvSpPr>
          <p:nvPr>
            <p:ph type="sldNum" sz="quarter" idx="4"/>
          </p:nvPr>
        </p:nvSpPr>
        <p:spPr>
          <a:xfrm>
            <a:off x="13776960" y="7700011"/>
            <a:ext cx="731520" cy="438150"/>
          </a:xfrm>
          <a:prstGeom prst="rect">
            <a:avLst/>
          </a:prstGeom>
        </p:spPr>
        <p:txBody>
          <a:bodyPr vert="horz" lIns="130622" tIns="65311" rIns="130622" bIns="65311" anchor="b"/>
          <a:lstStyle>
            <a:lvl1pPr algn="l" eaLnBrk="1" latinLnBrk="0" hangingPunct="1">
              <a:defRPr kumimoji="0" sz="1700">
                <a:solidFill>
                  <a:schemeClr val="tx2"/>
                </a:solidFill>
              </a:defRPr>
            </a:lvl1pPr>
            <a:extLst/>
          </a:lstStyle>
          <a:p>
            <a:fld id="{46E06C8D-EF3F-4D7D-BBFB-00D1895C86A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Lst>
  <p:hf sldNum="0" hdr="0" ftr="0" dt="0"/>
  <p:txStyles>
    <p:titleStyle>
      <a:lvl1pPr algn="l" rtl="0" eaLnBrk="1" latinLnBrk="0" hangingPunct="1">
        <a:spcBef>
          <a:spcPct val="0"/>
        </a:spcBef>
        <a:buNone/>
        <a:defRPr kumimoji="0" sz="5700" kern="1200" spc="-143" baseline="0">
          <a:solidFill>
            <a:schemeClr val="tx2">
              <a:satMod val="200000"/>
            </a:schemeClr>
          </a:solidFill>
          <a:latin typeface="+mj-lt"/>
          <a:ea typeface="+mj-ea"/>
          <a:cs typeface="+mj-cs"/>
        </a:defRPr>
      </a:lvl1pPr>
      <a:extLst/>
    </p:titleStyle>
    <p:bodyStyle>
      <a:lvl1pPr marL="587799" indent="-489833" algn="l" rtl="0" eaLnBrk="1" latinLnBrk="0" hangingPunct="1">
        <a:spcBef>
          <a:spcPts val="1000"/>
        </a:spcBef>
        <a:buClr>
          <a:schemeClr val="tx2"/>
        </a:buClr>
        <a:buSzPct val="95000"/>
        <a:buFont typeface="Wingdings"/>
        <a:buChar char=""/>
        <a:defRPr kumimoji="0" sz="4300" kern="1200">
          <a:solidFill>
            <a:schemeClr val="tx1"/>
          </a:solidFill>
          <a:latin typeface="+mn-lt"/>
          <a:ea typeface="+mn-ea"/>
          <a:cs typeface="+mn-cs"/>
        </a:defRPr>
      </a:lvl1pPr>
      <a:lvl2pPr marL="1058039" indent="-408194" algn="l" rtl="0" eaLnBrk="1" latinLnBrk="0" hangingPunct="1">
        <a:spcBef>
          <a:spcPct val="20000"/>
        </a:spcBef>
        <a:buClr>
          <a:schemeClr val="accent2"/>
        </a:buClr>
        <a:buSzPct val="90000"/>
        <a:buFont typeface="Wingdings"/>
        <a:buChar char=""/>
        <a:defRPr kumimoji="0" sz="3700" kern="1200">
          <a:solidFill>
            <a:schemeClr val="tx1"/>
          </a:solidFill>
          <a:latin typeface="+mn-lt"/>
          <a:ea typeface="+mn-ea"/>
          <a:cs typeface="+mn-cs"/>
        </a:defRPr>
      </a:lvl2pPr>
      <a:lvl3pPr marL="1423780" indent="-326555" algn="l" rtl="0" eaLnBrk="1" latinLnBrk="0" hangingPunct="1">
        <a:spcBef>
          <a:spcPct val="20000"/>
        </a:spcBef>
        <a:buClr>
          <a:schemeClr val="accent2"/>
        </a:buClr>
        <a:buFont typeface="Wingdings 2"/>
        <a:buChar char=""/>
        <a:defRPr kumimoji="0" sz="3400" kern="1200">
          <a:solidFill>
            <a:schemeClr val="tx1"/>
          </a:solidFill>
          <a:latin typeface="+mn-lt"/>
          <a:ea typeface="+mn-ea"/>
          <a:cs typeface="+mn-cs"/>
        </a:defRPr>
      </a:lvl3pPr>
      <a:lvl4pPr marL="1802584" indent="-326555" algn="l" rtl="0" eaLnBrk="1" latinLnBrk="0" hangingPunct="1">
        <a:spcBef>
          <a:spcPct val="20000"/>
        </a:spcBef>
        <a:buClr>
          <a:schemeClr val="accent3"/>
        </a:buClr>
        <a:buFont typeface="Wingdings 3"/>
        <a:buChar char=""/>
        <a:defRPr kumimoji="0" sz="3100" kern="1200">
          <a:solidFill>
            <a:schemeClr val="tx1"/>
          </a:solidFill>
          <a:latin typeface="+mn-lt"/>
          <a:ea typeface="+mn-ea"/>
          <a:cs typeface="+mn-cs"/>
        </a:defRPr>
      </a:lvl4pPr>
      <a:lvl5pPr marL="2116077" indent="-300431" algn="l" rtl="0" eaLnBrk="1" latinLnBrk="0" hangingPunct="1">
        <a:spcBef>
          <a:spcPct val="20000"/>
        </a:spcBef>
        <a:buClr>
          <a:schemeClr val="accent3"/>
        </a:buClr>
        <a:buFont typeface="Wingdings 2"/>
        <a:buChar char=""/>
        <a:defRPr kumimoji="0" sz="2900" kern="1200">
          <a:solidFill>
            <a:schemeClr val="tx1"/>
          </a:solidFill>
          <a:latin typeface="+mn-lt"/>
          <a:ea typeface="+mn-ea"/>
          <a:cs typeface="+mn-cs"/>
        </a:defRPr>
      </a:lvl5pPr>
      <a:lvl6pPr marL="2442632" indent="-300431"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6938" indent="-261244" algn="l" rtl="0" eaLnBrk="1" latinLnBrk="0" hangingPunct="1">
        <a:spcBef>
          <a:spcPct val="20000"/>
        </a:spcBef>
        <a:buClr>
          <a:schemeClr val="accent4"/>
        </a:buClr>
        <a:buFont typeface="Wingdings 2"/>
        <a:buChar char=""/>
        <a:defRPr kumimoji="0" sz="2300" kern="1200">
          <a:solidFill>
            <a:schemeClr val="tx1"/>
          </a:solidFill>
          <a:latin typeface="+mn-lt"/>
          <a:ea typeface="+mn-ea"/>
          <a:cs typeface="+mn-cs"/>
        </a:defRPr>
      </a:lvl7pPr>
      <a:lvl8pPr marL="2991245" indent="-261244" algn="l" rtl="0" eaLnBrk="1" latinLnBrk="0" hangingPunct="1">
        <a:spcBef>
          <a:spcPct val="20000"/>
        </a:spcBef>
        <a:buClr>
          <a:schemeClr val="accent4"/>
        </a:buClr>
        <a:buFont typeface="Wingdings 2"/>
        <a:buChar char=""/>
        <a:defRPr kumimoji="0" sz="2300" kern="1200">
          <a:solidFill>
            <a:schemeClr val="tx1"/>
          </a:solidFill>
          <a:latin typeface="+mn-lt"/>
          <a:ea typeface="+mn-ea"/>
          <a:cs typeface="+mn-cs"/>
        </a:defRPr>
      </a:lvl8pPr>
      <a:lvl9pPr marL="3265551" indent="-261244" algn="l" rtl="0" eaLnBrk="1" latinLnBrk="0" hangingPunct="1">
        <a:spcBef>
          <a:spcPct val="20000"/>
        </a:spcBef>
        <a:buClr>
          <a:schemeClr val="accent4"/>
        </a:buClr>
        <a:buFont typeface="Wingdings 2"/>
        <a:buChar char=""/>
        <a:defRPr kumimoji="0" sz="23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Customer Shopping Behavior Analysis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Uncovering insights from 3,900 purchases to guide strategic business decisions through data-driven analysis of spending patterns, customer segments, and product preferences.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4143" y="775811"/>
            <a:ext cx="7534394" cy="682347"/>
          </a:xfrm>
          <a:prstGeom prst="rect">
            <a:avLst/>
          </a:prstGeom>
          <a:noFill/>
          <a:ln/>
        </p:spPr>
        <p:txBody>
          <a:bodyPr wrap="none" lIns="0" tIns="0" rIns="0" bIns="0" rtlCol="0" anchor="t"/>
          <a:lstStyle/>
          <a:p>
            <a:pPr marL="0" indent="0" algn="l">
              <a:lnSpc>
                <a:spcPts val="5350"/>
              </a:lnSpc>
              <a:buNone/>
            </a:pPr>
            <a:r>
              <a:rPr lang="en-US" sz="4250" b="1" dirty="0">
                <a:solidFill>
                  <a:srgbClr val="FFFFFF"/>
                </a:solidFill>
                <a:latin typeface="Inter Bold" pitchFamily="34" charset="0"/>
                <a:ea typeface="Inter Bold" pitchFamily="34" charset="-122"/>
                <a:cs typeface="Inter Bold" pitchFamily="34" charset="-120"/>
              </a:rPr>
              <a:t>Strategic Recommendations</a:t>
            </a:r>
            <a:endParaRPr lang="en-US" sz="4250" dirty="0"/>
          </a:p>
        </p:txBody>
      </p:sp>
      <p:sp>
        <p:nvSpPr>
          <p:cNvPr id="3" name="Shape 1"/>
          <p:cNvSpPr/>
          <p:nvPr/>
        </p:nvSpPr>
        <p:spPr>
          <a:xfrm>
            <a:off x="764143" y="1894761"/>
            <a:ext cx="4221837" cy="2844998"/>
          </a:xfrm>
          <a:prstGeom prst="roundRect">
            <a:avLst>
              <a:gd name="adj" fmla="val 3223"/>
            </a:avLst>
          </a:prstGeom>
          <a:solidFill>
            <a:srgbClr val="110080"/>
          </a:solidFill>
          <a:ln w="7620">
            <a:solidFill>
              <a:srgbClr val="2A1999"/>
            </a:solidFill>
            <a:prstDash val="solid"/>
          </a:ln>
        </p:spPr>
      </p:sp>
      <p:sp>
        <p:nvSpPr>
          <p:cNvPr id="4" name="Shape 2"/>
          <p:cNvSpPr/>
          <p:nvPr/>
        </p:nvSpPr>
        <p:spPr>
          <a:xfrm>
            <a:off x="990005" y="2120622"/>
            <a:ext cx="654963" cy="654963"/>
          </a:xfrm>
          <a:prstGeom prst="roundRect">
            <a:avLst>
              <a:gd name="adj" fmla="val 13959698"/>
            </a:avLst>
          </a:prstGeom>
          <a:solidFill>
            <a:srgbClr val="2B0AFF"/>
          </a:solidFill>
          <a:ln/>
        </p:spPr>
      </p:sp>
      <p:pic>
        <p:nvPicPr>
          <p:cNvPr id="5" name="Image 0" descr="preencoded.png"/>
          <p:cNvPicPr>
            <a:picLocks noChangeAspect="1"/>
          </p:cNvPicPr>
          <p:nvPr/>
        </p:nvPicPr>
        <p:blipFill>
          <a:blip r:embed="rId3"/>
          <a:stretch>
            <a:fillRect/>
          </a:stretch>
        </p:blipFill>
        <p:spPr>
          <a:xfrm>
            <a:off x="1170146" y="2263854"/>
            <a:ext cx="294680" cy="368379"/>
          </a:xfrm>
          <a:prstGeom prst="rect">
            <a:avLst/>
          </a:prstGeom>
        </p:spPr>
      </p:pic>
      <p:sp>
        <p:nvSpPr>
          <p:cNvPr id="6" name="Text 3"/>
          <p:cNvSpPr/>
          <p:nvPr/>
        </p:nvSpPr>
        <p:spPr>
          <a:xfrm>
            <a:off x="990005" y="2993827"/>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Boost Subscriptions</a:t>
            </a:r>
            <a:endParaRPr lang="en-US" sz="2100" dirty="0"/>
          </a:p>
        </p:txBody>
      </p:sp>
      <p:sp>
        <p:nvSpPr>
          <p:cNvPr id="7" name="Text 4"/>
          <p:cNvSpPr/>
          <p:nvPr/>
        </p:nvSpPr>
        <p:spPr>
          <a:xfrm>
            <a:off x="990005" y="3465909"/>
            <a:ext cx="3770114" cy="104798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Inter" pitchFamily="34" charset="0"/>
                <a:ea typeface="Inter" pitchFamily="34" charset="-122"/>
                <a:cs typeface="Inter" pitchFamily="34" charset="-120"/>
              </a:rPr>
              <a:t>Promote exclusive benefits for subscribers to convert the 2,518 repeat buyers without subscriptions</a:t>
            </a:r>
            <a:endParaRPr lang="en-US" sz="1700" dirty="0"/>
          </a:p>
        </p:txBody>
      </p:sp>
      <p:sp>
        <p:nvSpPr>
          <p:cNvPr id="8" name="Shape 5"/>
          <p:cNvSpPr/>
          <p:nvPr/>
        </p:nvSpPr>
        <p:spPr>
          <a:xfrm>
            <a:off x="5204222" y="1894761"/>
            <a:ext cx="4221837" cy="2844998"/>
          </a:xfrm>
          <a:prstGeom prst="roundRect">
            <a:avLst>
              <a:gd name="adj" fmla="val 3223"/>
            </a:avLst>
          </a:prstGeom>
          <a:solidFill>
            <a:srgbClr val="110080"/>
          </a:solidFill>
          <a:ln w="7620">
            <a:solidFill>
              <a:srgbClr val="2A1999"/>
            </a:solidFill>
            <a:prstDash val="solid"/>
          </a:ln>
        </p:spPr>
      </p:sp>
      <p:sp>
        <p:nvSpPr>
          <p:cNvPr id="9" name="Shape 6"/>
          <p:cNvSpPr/>
          <p:nvPr/>
        </p:nvSpPr>
        <p:spPr>
          <a:xfrm>
            <a:off x="5430083" y="2120622"/>
            <a:ext cx="654963" cy="654963"/>
          </a:xfrm>
          <a:prstGeom prst="roundRect">
            <a:avLst>
              <a:gd name="adj" fmla="val 13959698"/>
            </a:avLst>
          </a:prstGeom>
          <a:solidFill>
            <a:srgbClr val="2B0AFF"/>
          </a:solidFill>
          <a:ln/>
        </p:spPr>
      </p:sp>
      <p:pic>
        <p:nvPicPr>
          <p:cNvPr id="10" name="Image 1" descr="preencoded.png"/>
          <p:cNvPicPr>
            <a:picLocks noChangeAspect="1"/>
          </p:cNvPicPr>
          <p:nvPr/>
        </p:nvPicPr>
        <p:blipFill>
          <a:blip r:embed="rId4"/>
          <a:stretch>
            <a:fillRect/>
          </a:stretch>
        </p:blipFill>
        <p:spPr>
          <a:xfrm>
            <a:off x="5610225" y="2263854"/>
            <a:ext cx="294680" cy="368379"/>
          </a:xfrm>
          <a:prstGeom prst="rect">
            <a:avLst/>
          </a:prstGeom>
        </p:spPr>
      </p:pic>
      <p:sp>
        <p:nvSpPr>
          <p:cNvPr id="11" name="Text 7"/>
          <p:cNvSpPr/>
          <p:nvPr/>
        </p:nvSpPr>
        <p:spPr>
          <a:xfrm>
            <a:off x="5430083" y="2993827"/>
            <a:ext cx="3713440" cy="341114"/>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Customer Loyalty Programs</a:t>
            </a:r>
            <a:endParaRPr lang="en-US" sz="2100" dirty="0"/>
          </a:p>
        </p:txBody>
      </p:sp>
      <p:sp>
        <p:nvSpPr>
          <p:cNvPr id="12" name="Text 8"/>
          <p:cNvSpPr/>
          <p:nvPr/>
        </p:nvSpPr>
        <p:spPr>
          <a:xfrm>
            <a:off x="5430083" y="3465909"/>
            <a:ext cx="3770114" cy="6986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Inter" pitchFamily="34" charset="0"/>
                <a:ea typeface="Inter" pitchFamily="34" charset="-122"/>
                <a:cs typeface="Inter" pitchFamily="34" charset="-120"/>
              </a:rPr>
              <a:t>Reward repeat buyers to accelerate movement into the Loyal segment</a:t>
            </a:r>
            <a:endParaRPr lang="en-US" sz="1700" dirty="0"/>
          </a:p>
        </p:txBody>
      </p:sp>
      <p:sp>
        <p:nvSpPr>
          <p:cNvPr id="13" name="Shape 9"/>
          <p:cNvSpPr/>
          <p:nvPr/>
        </p:nvSpPr>
        <p:spPr>
          <a:xfrm>
            <a:off x="9644301" y="1894761"/>
            <a:ext cx="4221837" cy="2844998"/>
          </a:xfrm>
          <a:prstGeom prst="roundRect">
            <a:avLst>
              <a:gd name="adj" fmla="val 3223"/>
            </a:avLst>
          </a:prstGeom>
          <a:solidFill>
            <a:srgbClr val="110080"/>
          </a:solidFill>
          <a:ln w="7620">
            <a:solidFill>
              <a:srgbClr val="2A1999"/>
            </a:solidFill>
            <a:prstDash val="solid"/>
          </a:ln>
        </p:spPr>
      </p:sp>
      <p:sp>
        <p:nvSpPr>
          <p:cNvPr id="14" name="Shape 10"/>
          <p:cNvSpPr/>
          <p:nvPr/>
        </p:nvSpPr>
        <p:spPr>
          <a:xfrm>
            <a:off x="9870162" y="2120622"/>
            <a:ext cx="654963" cy="654963"/>
          </a:xfrm>
          <a:prstGeom prst="roundRect">
            <a:avLst>
              <a:gd name="adj" fmla="val 13959698"/>
            </a:avLst>
          </a:prstGeom>
          <a:solidFill>
            <a:srgbClr val="2B0AFF"/>
          </a:solidFill>
          <a:ln/>
        </p:spPr>
      </p:sp>
      <p:pic>
        <p:nvPicPr>
          <p:cNvPr id="15" name="Image 2" descr="preencoded.png"/>
          <p:cNvPicPr>
            <a:picLocks noChangeAspect="1"/>
          </p:cNvPicPr>
          <p:nvPr/>
        </p:nvPicPr>
        <p:blipFill>
          <a:blip r:embed="rId5"/>
          <a:stretch>
            <a:fillRect/>
          </a:stretch>
        </p:blipFill>
        <p:spPr>
          <a:xfrm>
            <a:off x="10050304" y="2263854"/>
            <a:ext cx="294680" cy="368379"/>
          </a:xfrm>
          <a:prstGeom prst="rect">
            <a:avLst/>
          </a:prstGeom>
        </p:spPr>
      </p:pic>
      <p:sp>
        <p:nvSpPr>
          <p:cNvPr id="16" name="Text 11"/>
          <p:cNvSpPr/>
          <p:nvPr/>
        </p:nvSpPr>
        <p:spPr>
          <a:xfrm>
            <a:off x="9870162" y="2993827"/>
            <a:ext cx="3091101" cy="341114"/>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Review Discount Policy</a:t>
            </a:r>
            <a:endParaRPr lang="en-US" sz="2100" dirty="0"/>
          </a:p>
        </p:txBody>
      </p:sp>
      <p:sp>
        <p:nvSpPr>
          <p:cNvPr id="17" name="Text 12"/>
          <p:cNvSpPr/>
          <p:nvPr/>
        </p:nvSpPr>
        <p:spPr>
          <a:xfrm>
            <a:off x="9870162" y="3465909"/>
            <a:ext cx="3770114" cy="1047988"/>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Inter" pitchFamily="34" charset="0"/>
                <a:ea typeface="Inter" pitchFamily="34" charset="-122"/>
                <a:cs typeface="Inter" pitchFamily="34" charset="-120"/>
              </a:rPr>
              <a:t>Balance sales boosts with margin control—839 high-spenders used discounts effectively</a:t>
            </a:r>
            <a:endParaRPr lang="en-US" sz="1700" dirty="0"/>
          </a:p>
        </p:txBody>
      </p:sp>
      <p:sp>
        <p:nvSpPr>
          <p:cNvPr id="18" name="Shape 13"/>
          <p:cNvSpPr/>
          <p:nvPr/>
        </p:nvSpPr>
        <p:spPr>
          <a:xfrm>
            <a:off x="764143" y="4958001"/>
            <a:ext cx="6441877" cy="2495669"/>
          </a:xfrm>
          <a:prstGeom prst="roundRect">
            <a:avLst>
              <a:gd name="adj" fmla="val 3674"/>
            </a:avLst>
          </a:prstGeom>
          <a:solidFill>
            <a:srgbClr val="110080"/>
          </a:solidFill>
          <a:ln w="7620">
            <a:solidFill>
              <a:srgbClr val="2A1999"/>
            </a:solidFill>
            <a:prstDash val="solid"/>
          </a:ln>
        </p:spPr>
      </p:sp>
      <p:sp>
        <p:nvSpPr>
          <p:cNvPr id="19" name="Shape 14"/>
          <p:cNvSpPr/>
          <p:nvPr/>
        </p:nvSpPr>
        <p:spPr>
          <a:xfrm>
            <a:off x="990005" y="5183862"/>
            <a:ext cx="654963" cy="654963"/>
          </a:xfrm>
          <a:prstGeom prst="roundRect">
            <a:avLst>
              <a:gd name="adj" fmla="val 13959698"/>
            </a:avLst>
          </a:prstGeom>
          <a:solidFill>
            <a:srgbClr val="2B0AFF"/>
          </a:solidFill>
          <a:ln/>
        </p:spPr>
      </p:sp>
      <p:pic>
        <p:nvPicPr>
          <p:cNvPr id="20" name="Image 3" descr="preencoded.png"/>
          <p:cNvPicPr>
            <a:picLocks noChangeAspect="1"/>
          </p:cNvPicPr>
          <p:nvPr/>
        </p:nvPicPr>
        <p:blipFill>
          <a:blip r:embed="rId6"/>
          <a:stretch>
            <a:fillRect/>
          </a:stretch>
        </p:blipFill>
        <p:spPr>
          <a:xfrm>
            <a:off x="1170146" y="5327094"/>
            <a:ext cx="294680" cy="368379"/>
          </a:xfrm>
          <a:prstGeom prst="rect">
            <a:avLst/>
          </a:prstGeom>
        </p:spPr>
      </p:pic>
      <p:sp>
        <p:nvSpPr>
          <p:cNvPr id="21" name="Text 15"/>
          <p:cNvSpPr/>
          <p:nvPr/>
        </p:nvSpPr>
        <p:spPr>
          <a:xfrm>
            <a:off x="990005" y="6057067"/>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Product Positioning</a:t>
            </a:r>
            <a:endParaRPr lang="en-US" sz="2100" dirty="0"/>
          </a:p>
        </p:txBody>
      </p:sp>
      <p:sp>
        <p:nvSpPr>
          <p:cNvPr id="22" name="Text 16"/>
          <p:cNvSpPr/>
          <p:nvPr/>
        </p:nvSpPr>
        <p:spPr>
          <a:xfrm>
            <a:off x="990005" y="6529149"/>
            <a:ext cx="5990153" cy="6986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Inter" pitchFamily="34" charset="0"/>
                <a:ea typeface="Inter" pitchFamily="34" charset="-122"/>
                <a:cs typeface="Inter" pitchFamily="34" charset="-120"/>
              </a:rPr>
              <a:t>Highlight top-rated products (Gloves, Sandals, Boots) and best-sellers in marketing campaigns</a:t>
            </a:r>
            <a:endParaRPr lang="en-US" sz="1700" dirty="0"/>
          </a:p>
        </p:txBody>
      </p:sp>
      <p:sp>
        <p:nvSpPr>
          <p:cNvPr id="23" name="Shape 17"/>
          <p:cNvSpPr/>
          <p:nvPr/>
        </p:nvSpPr>
        <p:spPr>
          <a:xfrm>
            <a:off x="7424261" y="4958001"/>
            <a:ext cx="6441877" cy="2495669"/>
          </a:xfrm>
          <a:prstGeom prst="roundRect">
            <a:avLst>
              <a:gd name="adj" fmla="val 3674"/>
            </a:avLst>
          </a:prstGeom>
          <a:solidFill>
            <a:srgbClr val="110080"/>
          </a:solidFill>
          <a:ln w="7620">
            <a:solidFill>
              <a:srgbClr val="2A1999"/>
            </a:solidFill>
            <a:prstDash val="solid"/>
          </a:ln>
        </p:spPr>
      </p:sp>
      <p:sp>
        <p:nvSpPr>
          <p:cNvPr id="24" name="Shape 18"/>
          <p:cNvSpPr/>
          <p:nvPr/>
        </p:nvSpPr>
        <p:spPr>
          <a:xfrm>
            <a:off x="7650123" y="5183862"/>
            <a:ext cx="654963" cy="654963"/>
          </a:xfrm>
          <a:prstGeom prst="roundRect">
            <a:avLst>
              <a:gd name="adj" fmla="val 13959698"/>
            </a:avLst>
          </a:prstGeom>
          <a:solidFill>
            <a:srgbClr val="2B0AFF"/>
          </a:solidFill>
          <a:ln/>
        </p:spPr>
      </p:sp>
      <p:pic>
        <p:nvPicPr>
          <p:cNvPr id="25" name="Image 4" descr="preencoded.png"/>
          <p:cNvPicPr>
            <a:picLocks noChangeAspect="1"/>
          </p:cNvPicPr>
          <p:nvPr/>
        </p:nvPicPr>
        <p:blipFill>
          <a:blip r:embed="rId7"/>
          <a:stretch>
            <a:fillRect/>
          </a:stretch>
        </p:blipFill>
        <p:spPr>
          <a:xfrm>
            <a:off x="7830264" y="5327094"/>
            <a:ext cx="294680" cy="368379"/>
          </a:xfrm>
          <a:prstGeom prst="rect">
            <a:avLst/>
          </a:prstGeom>
        </p:spPr>
      </p:pic>
      <p:sp>
        <p:nvSpPr>
          <p:cNvPr id="26" name="Text 19"/>
          <p:cNvSpPr/>
          <p:nvPr/>
        </p:nvSpPr>
        <p:spPr>
          <a:xfrm>
            <a:off x="7650123" y="6057067"/>
            <a:ext cx="2729151" cy="341114"/>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Targeted Marketing</a:t>
            </a:r>
            <a:endParaRPr lang="en-US" sz="2100" dirty="0"/>
          </a:p>
        </p:txBody>
      </p:sp>
      <p:sp>
        <p:nvSpPr>
          <p:cNvPr id="27" name="Text 20"/>
          <p:cNvSpPr/>
          <p:nvPr/>
        </p:nvSpPr>
        <p:spPr>
          <a:xfrm>
            <a:off x="7650123" y="6529149"/>
            <a:ext cx="5990153" cy="698659"/>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Inter" pitchFamily="34" charset="0"/>
                <a:ea typeface="Inter" pitchFamily="34" charset="-122"/>
                <a:cs typeface="Inter" pitchFamily="34" charset="-120"/>
              </a:rPr>
              <a:t>Focus efforts on high-revenue young adults and express-shipping users willing to pay premium</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092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Dataset Overview</a:t>
            </a:r>
            <a:endParaRPr lang="en-US" sz="4450" dirty="0"/>
          </a:p>
        </p:txBody>
      </p:sp>
      <p:sp>
        <p:nvSpPr>
          <p:cNvPr id="3" name="Text 1"/>
          <p:cNvSpPr/>
          <p:nvPr/>
        </p:nvSpPr>
        <p:spPr>
          <a:xfrm>
            <a:off x="793790" y="2956679"/>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E5E0DF"/>
                </a:solidFill>
                <a:latin typeface="Inter Bold" pitchFamily="34" charset="0"/>
                <a:ea typeface="Inter Bold" pitchFamily="34" charset="-122"/>
                <a:cs typeface="Inter Bold" pitchFamily="34" charset="-120"/>
              </a:rPr>
              <a:t>3,900</a:t>
            </a:r>
            <a:endParaRPr lang="en-US" sz="5850" dirty="0"/>
          </a:p>
        </p:txBody>
      </p:sp>
      <p:sp>
        <p:nvSpPr>
          <p:cNvPr id="4" name="Text 2"/>
          <p:cNvSpPr/>
          <p:nvPr/>
        </p:nvSpPr>
        <p:spPr>
          <a:xfrm>
            <a:off x="900113" y="398847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E5E0DF"/>
                </a:solidFill>
                <a:latin typeface="Inter Bold" pitchFamily="34" charset="0"/>
                <a:ea typeface="Inter Bold" pitchFamily="34" charset="-122"/>
                <a:cs typeface="Inter Bold" pitchFamily="34" charset="-120"/>
              </a:rPr>
              <a:t>Total Purchases</a:t>
            </a:r>
            <a:endParaRPr lang="en-US" sz="2200" dirty="0"/>
          </a:p>
        </p:txBody>
      </p:sp>
      <p:sp>
        <p:nvSpPr>
          <p:cNvPr id="5" name="Text 3"/>
          <p:cNvSpPr/>
          <p:nvPr/>
        </p:nvSpPr>
        <p:spPr>
          <a:xfrm>
            <a:off x="793790" y="4478893"/>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Inter" pitchFamily="34" charset="0"/>
                <a:ea typeface="Inter" pitchFamily="34" charset="-122"/>
                <a:cs typeface="Inter" pitchFamily="34" charset="-120"/>
              </a:rPr>
              <a:t>Transactions analyzed across all categories</a:t>
            </a:r>
            <a:endParaRPr lang="en-US" sz="1750" dirty="0"/>
          </a:p>
        </p:txBody>
      </p:sp>
      <p:sp>
        <p:nvSpPr>
          <p:cNvPr id="6" name="Text 4"/>
          <p:cNvSpPr/>
          <p:nvPr/>
        </p:nvSpPr>
        <p:spPr>
          <a:xfrm>
            <a:off x="4125278" y="2956679"/>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E5E0DF"/>
                </a:solidFill>
                <a:latin typeface="Inter Bold" pitchFamily="34" charset="0"/>
                <a:ea typeface="Inter Bold" pitchFamily="34" charset="-122"/>
                <a:cs typeface="Inter Bold" pitchFamily="34" charset="-120"/>
              </a:rPr>
              <a:t>18</a:t>
            </a:r>
            <a:endParaRPr lang="en-US" sz="5850" dirty="0"/>
          </a:p>
        </p:txBody>
      </p:sp>
      <p:sp>
        <p:nvSpPr>
          <p:cNvPr id="7" name="Text 5"/>
          <p:cNvSpPr/>
          <p:nvPr/>
        </p:nvSpPr>
        <p:spPr>
          <a:xfrm>
            <a:off x="4231719" y="398847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E5E0DF"/>
                </a:solidFill>
                <a:latin typeface="Inter Bold" pitchFamily="34" charset="0"/>
                <a:ea typeface="Inter Bold" pitchFamily="34" charset="-122"/>
                <a:cs typeface="Inter Bold" pitchFamily="34" charset="-120"/>
              </a:rPr>
              <a:t>Data Columns</a:t>
            </a:r>
            <a:endParaRPr lang="en-US" sz="2200" dirty="0"/>
          </a:p>
        </p:txBody>
      </p:sp>
      <p:sp>
        <p:nvSpPr>
          <p:cNvPr id="8" name="Text 6"/>
          <p:cNvSpPr/>
          <p:nvPr/>
        </p:nvSpPr>
        <p:spPr>
          <a:xfrm>
            <a:off x="4125278" y="4478893"/>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Inter" pitchFamily="34" charset="0"/>
                <a:ea typeface="Inter" pitchFamily="34" charset="-122"/>
                <a:cs typeface="Inter" pitchFamily="34" charset="-120"/>
              </a:rPr>
              <a:t>Comprehensive customer and purchase attributes</a:t>
            </a:r>
            <a:endParaRPr lang="en-US" sz="1750" dirty="0"/>
          </a:p>
        </p:txBody>
      </p:sp>
      <p:sp>
        <p:nvSpPr>
          <p:cNvPr id="9" name="Text 7"/>
          <p:cNvSpPr/>
          <p:nvPr/>
        </p:nvSpPr>
        <p:spPr>
          <a:xfrm>
            <a:off x="7456884" y="2956679"/>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E5E0DF"/>
                </a:solidFill>
                <a:latin typeface="Inter Bold" pitchFamily="34" charset="0"/>
                <a:ea typeface="Inter Bold" pitchFamily="34" charset="-122"/>
                <a:cs typeface="Inter Bold" pitchFamily="34" charset="-120"/>
              </a:rPr>
              <a:t>50</a:t>
            </a:r>
            <a:endParaRPr lang="en-US" sz="5850" dirty="0"/>
          </a:p>
        </p:txBody>
      </p:sp>
      <p:sp>
        <p:nvSpPr>
          <p:cNvPr id="10" name="Text 8"/>
          <p:cNvSpPr/>
          <p:nvPr/>
        </p:nvSpPr>
        <p:spPr>
          <a:xfrm>
            <a:off x="7563326" y="398847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E5E0DF"/>
                </a:solidFill>
                <a:latin typeface="Inter Bold" pitchFamily="34" charset="0"/>
                <a:ea typeface="Inter Bold" pitchFamily="34" charset="-122"/>
                <a:cs typeface="Inter Bold" pitchFamily="34" charset="-120"/>
              </a:rPr>
              <a:t>Locations</a:t>
            </a:r>
            <a:endParaRPr lang="en-US" sz="2200" dirty="0"/>
          </a:p>
        </p:txBody>
      </p:sp>
      <p:sp>
        <p:nvSpPr>
          <p:cNvPr id="11" name="Text 9"/>
          <p:cNvSpPr/>
          <p:nvPr/>
        </p:nvSpPr>
        <p:spPr>
          <a:xfrm>
            <a:off x="7456884" y="4478893"/>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Inter" pitchFamily="34" charset="0"/>
                <a:ea typeface="Inter" pitchFamily="34" charset="-122"/>
                <a:cs typeface="Inter" pitchFamily="34" charset="-120"/>
              </a:rPr>
              <a:t>Geographic diversity in customer base</a:t>
            </a:r>
            <a:endParaRPr lang="en-US" sz="1750" dirty="0"/>
          </a:p>
        </p:txBody>
      </p:sp>
      <p:sp>
        <p:nvSpPr>
          <p:cNvPr id="12" name="Text 10"/>
          <p:cNvSpPr/>
          <p:nvPr/>
        </p:nvSpPr>
        <p:spPr>
          <a:xfrm>
            <a:off x="10788491" y="2956679"/>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E5E0DF"/>
                </a:solidFill>
                <a:latin typeface="Inter Bold" pitchFamily="34" charset="0"/>
                <a:ea typeface="Inter Bold" pitchFamily="34" charset="-122"/>
                <a:cs typeface="Inter Bold" pitchFamily="34" charset="-120"/>
              </a:rPr>
              <a:t>25</a:t>
            </a:r>
            <a:endParaRPr lang="en-US" sz="5850" dirty="0"/>
          </a:p>
        </p:txBody>
      </p:sp>
      <p:sp>
        <p:nvSpPr>
          <p:cNvPr id="13" name="Text 11"/>
          <p:cNvSpPr/>
          <p:nvPr/>
        </p:nvSpPr>
        <p:spPr>
          <a:xfrm>
            <a:off x="10894933" y="398847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E5E0DF"/>
                </a:solidFill>
                <a:latin typeface="Inter Bold" pitchFamily="34" charset="0"/>
                <a:ea typeface="Inter Bold" pitchFamily="34" charset="-122"/>
                <a:cs typeface="Inter Bold" pitchFamily="34" charset="-120"/>
              </a:rPr>
              <a:t>Product Types</a:t>
            </a:r>
            <a:endParaRPr lang="en-US" sz="2200" dirty="0"/>
          </a:p>
        </p:txBody>
      </p:sp>
      <p:sp>
        <p:nvSpPr>
          <p:cNvPr id="14" name="Text 12"/>
          <p:cNvSpPr/>
          <p:nvPr/>
        </p:nvSpPr>
        <p:spPr>
          <a:xfrm>
            <a:off x="10788491" y="4478893"/>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Inter" pitchFamily="34" charset="0"/>
                <a:ea typeface="Inter" pitchFamily="34" charset="-122"/>
                <a:cs typeface="Inter" pitchFamily="34" charset="-120"/>
              </a:rPr>
              <a:t>Items across multiple categories</a:t>
            </a:r>
            <a:endParaRPr lang="en-US" sz="1750" dirty="0"/>
          </a:p>
        </p:txBody>
      </p:sp>
      <p:sp>
        <p:nvSpPr>
          <p:cNvPr id="15" name="Text 13"/>
          <p:cNvSpPr/>
          <p:nvPr/>
        </p:nvSpPr>
        <p:spPr>
          <a:xfrm>
            <a:off x="793790" y="545984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Key features include customer demographics (age, gender, location, subscription status), purchase details (item, category, amount, season, size, color), and shopping behavior (discounts, promo codes, previous purchases, frequency, review ratings, shipping type).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5088" y="554117"/>
            <a:ext cx="6887647" cy="629603"/>
          </a:xfrm>
          <a:prstGeom prst="rect">
            <a:avLst/>
          </a:prstGeom>
          <a:noFill/>
          <a:ln/>
        </p:spPr>
        <p:txBody>
          <a:bodyPr wrap="none" lIns="0" tIns="0" rIns="0" bIns="0" rtlCol="0" anchor="t"/>
          <a:lstStyle/>
          <a:p>
            <a:pPr marL="0" indent="0" algn="l">
              <a:lnSpc>
                <a:spcPts val="4950"/>
              </a:lnSpc>
              <a:buNone/>
            </a:pPr>
            <a:r>
              <a:rPr lang="en-US" sz="3950" b="1" dirty="0">
                <a:solidFill>
                  <a:srgbClr val="FFFFFF"/>
                </a:solidFill>
                <a:latin typeface="Inter Bold" pitchFamily="34" charset="0"/>
                <a:ea typeface="Inter Bold" pitchFamily="34" charset="-122"/>
                <a:cs typeface="Inter Bold" pitchFamily="34" charset="-120"/>
              </a:rPr>
              <a:t>Data Preparation &amp; Cleaning</a:t>
            </a:r>
            <a:endParaRPr lang="en-US" sz="3950" dirty="0"/>
          </a:p>
        </p:txBody>
      </p:sp>
      <p:sp>
        <p:nvSpPr>
          <p:cNvPr id="3" name="Text 1"/>
          <p:cNvSpPr/>
          <p:nvPr/>
        </p:nvSpPr>
        <p:spPr>
          <a:xfrm>
            <a:off x="705088" y="1712476"/>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01</a:t>
            </a:r>
            <a:endParaRPr lang="en-US" sz="1550" dirty="0"/>
          </a:p>
        </p:txBody>
      </p:sp>
      <p:sp>
        <p:nvSpPr>
          <p:cNvPr id="4" name="Shape 2"/>
          <p:cNvSpPr/>
          <p:nvPr/>
        </p:nvSpPr>
        <p:spPr>
          <a:xfrm>
            <a:off x="705088" y="2032040"/>
            <a:ext cx="6364367" cy="22860"/>
          </a:xfrm>
          <a:prstGeom prst="rect">
            <a:avLst/>
          </a:prstGeom>
          <a:solidFill>
            <a:srgbClr val="2B0AFF"/>
          </a:solidFill>
          <a:ln/>
        </p:spPr>
      </p:sp>
      <p:sp>
        <p:nvSpPr>
          <p:cNvPr id="5" name="Text 3"/>
          <p:cNvSpPr/>
          <p:nvPr/>
        </p:nvSpPr>
        <p:spPr>
          <a:xfrm>
            <a:off x="705088" y="2178487"/>
            <a:ext cx="3301603"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Data Loading &amp; Exploration</a:t>
            </a:r>
            <a:endParaRPr lang="en-US" sz="1950" dirty="0"/>
          </a:p>
        </p:txBody>
      </p:sp>
      <p:sp>
        <p:nvSpPr>
          <p:cNvPr id="6" name="Text 4"/>
          <p:cNvSpPr/>
          <p:nvPr/>
        </p:nvSpPr>
        <p:spPr>
          <a:xfrm>
            <a:off x="705088" y="2694623"/>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Imported dataset using pandas, checked structure with df.info() and summary statistics</a:t>
            </a:r>
            <a:endParaRPr lang="en-US" sz="1550" dirty="0"/>
          </a:p>
        </p:txBody>
      </p:sp>
      <p:sp>
        <p:nvSpPr>
          <p:cNvPr id="7" name="Text 5"/>
          <p:cNvSpPr/>
          <p:nvPr/>
        </p:nvSpPr>
        <p:spPr>
          <a:xfrm>
            <a:off x="705088" y="3691771"/>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02</a:t>
            </a:r>
            <a:endParaRPr lang="en-US" sz="1550" dirty="0"/>
          </a:p>
        </p:txBody>
      </p:sp>
      <p:sp>
        <p:nvSpPr>
          <p:cNvPr id="8" name="Shape 6"/>
          <p:cNvSpPr/>
          <p:nvPr/>
        </p:nvSpPr>
        <p:spPr>
          <a:xfrm>
            <a:off x="705088" y="4011335"/>
            <a:ext cx="6364367" cy="22860"/>
          </a:xfrm>
          <a:prstGeom prst="rect">
            <a:avLst/>
          </a:prstGeom>
          <a:solidFill>
            <a:srgbClr val="2B0AFF"/>
          </a:solidFill>
          <a:ln/>
        </p:spPr>
      </p:sp>
      <p:sp>
        <p:nvSpPr>
          <p:cNvPr id="9" name="Text 7"/>
          <p:cNvSpPr/>
          <p:nvPr/>
        </p:nvSpPr>
        <p:spPr>
          <a:xfrm>
            <a:off x="705088" y="4157782"/>
            <a:ext cx="2758202"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Missing Data Handling</a:t>
            </a:r>
            <a:endParaRPr lang="en-US" sz="1950" dirty="0"/>
          </a:p>
        </p:txBody>
      </p:sp>
      <p:sp>
        <p:nvSpPr>
          <p:cNvPr id="10" name="Text 8"/>
          <p:cNvSpPr/>
          <p:nvPr/>
        </p:nvSpPr>
        <p:spPr>
          <a:xfrm>
            <a:off x="705088" y="4673918"/>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Imputed 37 missing Review Rating values using median rating per product category</a:t>
            </a:r>
            <a:endParaRPr lang="en-US" sz="1550" dirty="0"/>
          </a:p>
        </p:txBody>
      </p:sp>
      <p:sp>
        <p:nvSpPr>
          <p:cNvPr id="11" name="Text 9"/>
          <p:cNvSpPr/>
          <p:nvPr/>
        </p:nvSpPr>
        <p:spPr>
          <a:xfrm>
            <a:off x="705088" y="5671066"/>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03</a:t>
            </a:r>
            <a:endParaRPr lang="en-US" sz="1550" dirty="0"/>
          </a:p>
        </p:txBody>
      </p:sp>
      <p:sp>
        <p:nvSpPr>
          <p:cNvPr id="12" name="Shape 10"/>
          <p:cNvSpPr/>
          <p:nvPr/>
        </p:nvSpPr>
        <p:spPr>
          <a:xfrm>
            <a:off x="705088" y="5990630"/>
            <a:ext cx="6364367" cy="22860"/>
          </a:xfrm>
          <a:prstGeom prst="rect">
            <a:avLst/>
          </a:prstGeom>
          <a:solidFill>
            <a:srgbClr val="2B0AFF"/>
          </a:solidFill>
          <a:ln/>
        </p:spPr>
      </p:sp>
      <p:sp>
        <p:nvSpPr>
          <p:cNvPr id="13" name="Text 11"/>
          <p:cNvSpPr/>
          <p:nvPr/>
        </p:nvSpPr>
        <p:spPr>
          <a:xfrm>
            <a:off x="705088" y="6137077"/>
            <a:ext cx="2963704"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Column Standardization</a:t>
            </a:r>
            <a:endParaRPr lang="en-US" sz="1950" dirty="0"/>
          </a:p>
        </p:txBody>
      </p:sp>
      <p:sp>
        <p:nvSpPr>
          <p:cNvPr id="14" name="Text 12"/>
          <p:cNvSpPr/>
          <p:nvPr/>
        </p:nvSpPr>
        <p:spPr>
          <a:xfrm>
            <a:off x="705088" y="6653213"/>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Renamed columns to snake_case for better readability and documentation</a:t>
            </a:r>
            <a:endParaRPr lang="en-US" sz="1550" dirty="0"/>
          </a:p>
        </p:txBody>
      </p:sp>
      <p:sp>
        <p:nvSpPr>
          <p:cNvPr id="15" name="Text 13"/>
          <p:cNvSpPr/>
          <p:nvPr/>
        </p:nvSpPr>
        <p:spPr>
          <a:xfrm>
            <a:off x="7568565" y="1712476"/>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01</a:t>
            </a:r>
            <a:endParaRPr lang="en-US" sz="1550" dirty="0"/>
          </a:p>
        </p:txBody>
      </p:sp>
      <p:sp>
        <p:nvSpPr>
          <p:cNvPr id="16" name="Shape 14"/>
          <p:cNvSpPr/>
          <p:nvPr/>
        </p:nvSpPr>
        <p:spPr>
          <a:xfrm>
            <a:off x="7568565" y="2032040"/>
            <a:ext cx="6364367" cy="22860"/>
          </a:xfrm>
          <a:prstGeom prst="rect">
            <a:avLst/>
          </a:prstGeom>
          <a:solidFill>
            <a:srgbClr val="2B0AFF"/>
          </a:solidFill>
          <a:ln/>
        </p:spPr>
      </p:sp>
      <p:sp>
        <p:nvSpPr>
          <p:cNvPr id="17" name="Text 15"/>
          <p:cNvSpPr/>
          <p:nvPr/>
        </p:nvSpPr>
        <p:spPr>
          <a:xfrm>
            <a:off x="7568565" y="2178487"/>
            <a:ext cx="2518529"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Feature Engineering</a:t>
            </a:r>
            <a:endParaRPr lang="en-US" sz="1950" dirty="0"/>
          </a:p>
        </p:txBody>
      </p:sp>
      <p:sp>
        <p:nvSpPr>
          <p:cNvPr id="18" name="Text 16"/>
          <p:cNvSpPr/>
          <p:nvPr/>
        </p:nvSpPr>
        <p:spPr>
          <a:xfrm>
            <a:off x="7568565" y="2694623"/>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Created age_group column by binning customer ages and purchase_frequency_days from purchase data</a:t>
            </a:r>
            <a:endParaRPr lang="en-US" sz="1550" dirty="0"/>
          </a:p>
        </p:txBody>
      </p:sp>
      <p:sp>
        <p:nvSpPr>
          <p:cNvPr id="19" name="Text 17"/>
          <p:cNvSpPr/>
          <p:nvPr/>
        </p:nvSpPr>
        <p:spPr>
          <a:xfrm>
            <a:off x="7568565" y="3691771"/>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02</a:t>
            </a:r>
            <a:endParaRPr lang="en-US" sz="1550" dirty="0"/>
          </a:p>
        </p:txBody>
      </p:sp>
      <p:sp>
        <p:nvSpPr>
          <p:cNvPr id="20" name="Shape 18"/>
          <p:cNvSpPr/>
          <p:nvPr/>
        </p:nvSpPr>
        <p:spPr>
          <a:xfrm>
            <a:off x="7568565" y="4011335"/>
            <a:ext cx="6364367" cy="22860"/>
          </a:xfrm>
          <a:prstGeom prst="rect">
            <a:avLst/>
          </a:prstGeom>
          <a:solidFill>
            <a:srgbClr val="2B0AFF"/>
          </a:solidFill>
          <a:ln/>
        </p:spPr>
      </p:sp>
      <p:sp>
        <p:nvSpPr>
          <p:cNvPr id="21" name="Text 19"/>
          <p:cNvSpPr/>
          <p:nvPr/>
        </p:nvSpPr>
        <p:spPr>
          <a:xfrm>
            <a:off x="7568565" y="4157782"/>
            <a:ext cx="3013829"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Data Consistency Check</a:t>
            </a:r>
            <a:endParaRPr lang="en-US" sz="1950" dirty="0"/>
          </a:p>
        </p:txBody>
      </p:sp>
      <p:sp>
        <p:nvSpPr>
          <p:cNvPr id="22" name="Text 20"/>
          <p:cNvSpPr/>
          <p:nvPr/>
        </p:nvSpPr>
        <p:spPr>
          <a:xfrm>
            <a:off x="7568565" y="4673918"/>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Verified redundancy between discount_applied and promo_code_used; dropped promo_code_used</a:t>
            </a:r>
            <a:endParaRPr lang="en-US" sz="1550" dirty="0"/>
          </a:p>
        </p:txBody>
      </p:sp>
      <p:sp>
        <p:nvSpPr>
          <p:cNvPr id="23" name="Text 21"/>
          <p:cNvSpPr/>
          <p:nvPr/>
        </p:nvSpPr>
        <p:spPr>
          <a:xfrm>
            <a:off x="7568565" y="5671066"/>
            <a:ext cx="201454" cy="251817"/>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Inter Light" pitchFamily="34" charset="0"/>
                <a:ea typeface="Inter Light" pitchFamily="34" charset="-122"/>
                <a:cs typeface="Inter Light" pitchFamily="34" charset="-120"/>
              </a:rPr>
              <a:t>03</a:t>
            </a:r>
            <a:endParaRPr lang="en-US" sz="1550" dirty="0"/>
          </a:p>
        </p:txBody>
      </p:sp>
      <p:sp>
        <p:nvSpPr>
          <p:cNvPr id="24" name="Shape 22"/>
          <p:cNvSpPr/>
          <p:nvPr/>
        </p:nvSpPr>
        <p:spPr>
          <a:xfrm>
            <a:off x="7568565" y="5990630"/>
            <a:ext cx="6364367" cy="22860"/>
          </a:xfrm>
          <a:prstGeom prst="rect">
            <a:avLst/>
          </a:prstGeom>
          <a:solidFill>
            <a:srgbClr val="2B0AFF"/>
          </a:solidFill>
          <a:ln/>
        </p:spPr>
      </p:sp>
      <p:sp>
        <p:nvSpPr>
          <p:cNvPr id="25" name="Text 23"/>
          <p:cNvSpPr/>
          <p:nvPr/>
        </p:nvSpPr>
        <p:spPr>
          <a:xfrm>
            <a:off x="7568565" y="6137077"/>
            <a:ext cx="2569131" cy="314682"/>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Inter Bold" pitchFamily="34" charset="0"/>
                <a:ea typeface="Inter Bold" pitchFamily="34" charset="-122"/>
                <a:cs typeface="Inter Bold" pitchFamily="34" charset="-120"/>
              </a:rPr>
              <a:t>Database Integration</a:t>
            </a:r>
            <a:endParaRPr lang="en-US" sz="1950" dirty="0"/>
          </a:p>
        </p:txBody>
      </p:sp>
      <p:sp>
        <p:nvSpPr>
          <p:cNvPr id="26" name="Text 24"/>
          <p:cNvSpPr/>
          <p:nvPr/>
        </p:nvSpPr>
        <p:spPr>
          <a:xfrm>
            <a:off x="7568565" y="6653213"/>
            <a:ext cx="6364367" cy="644604"/>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Connected to PostgreSQL and loaded cleaned DataFrame for SQL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423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Revenue Insights</a:t>
            </a:r>
            <a:endParaRPr lang="en-US" sz="4450" dirty="0"/>
          </a:p>
        </p:txBody>
      </p:sp>
      <p:sp>
        <p:nvSpPr>
          <p:cNvPr id="4" name="Shape 1"/>
          <p:cNvSpPr/>
          <p:nvPr/>
        </p:nvSpPr>
        <p:spPr>
          <a:xfrm>
            <a:off x="6280190" y="2523172"/>
            <a:ext cx="3664744" cy="2184083"/>
          </a:xfrm>
          <a:prstGeom prst="roundRect">
            <a:avLst>
              <a:gd name="adj" fmla="val 4362"/>
            </a:avLst>
          </a:prstGeom>
          <a:solidFill>
            <a:srgbClr val="110080"/>
          </a:solidFill>
          <a:ln w="7620">
            <a:solidFill>
              <a:srgbClr val="2A1999"/>
            </a:solidFill>
            <a:prstDash val="solid"/>
          </a:ln>
        </p:spPr>
      </p:sp>
      <p:sp>
        <p:nvSpPr>
          <p:cNvPr id="5" name="Text 2"/>
          <p:cNvSpPr/>
          <p:nvPr/>
        </p:nvSpPr>
        <p:spPr>
          <a:xfrm>
            <a:off x="6514624" y="27576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Male Customers</a:t>
            </a:r>
            <a:endParaRPr lang="en-US" sz="2200" dirty="0"/>
          </a:p>
        </p:txBody>
      </p:sp>
      <p:sp>
        <p:nvSpPr>
          <p:cNvPr id="6" name="Text 3"/>
          <p:cNvSpPr/>
          <p:nvPr/>
        </p:nvSpPr>
        <p:spPr>
          <a:xfrm>
            <a:off x="6514624" y="3248025"/>
            <a:ext cx="3195876" cy="362903"/>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$157,890</a:t>
            </a:r>
            <a:r>
              <a:rPr lang="en-US" sz="1750" dirty="0">
                <a:solidFill>
                  <a:srgbClr val="E5E0DF"/>
                </a:solidFill>
                <a:latin typeface="Inter" pitchFamily="34" charset="0"/>
                <a:ea typeface="Inter" pitchFamily="34" charset="-122"/>
                <a:cs typeface="Inter" pitchFamily="34" charset="-120"/>
              </a:rPr>
              <a:t> total revenue</a:t>
            </a:r>
            <a:endParaRPr lang="en-US" sz="1750" dirty="0"/>
          </a:p>
        </p:txBody>
      </p:sp>
      <p:sp>
        <p:nvSpPr>
          <p:cNvPr id="7" name="Text 4"/>
          <p:cNvSpPr/>
          <p:nvPr/>
        </p:nvSpPr>
        <p:spPr>
          <a:xfrm>
            <a:off x="6514624" y="3747016"/>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Significantly higher spending contribution</a:t>
            </a:r>
            <a:endParaRPr lang="en-US" sz="1750" dirty="0"/>
          </a:p>
        </p:txBody>
      </p:sp>
      <p:sp>
        <p:nvSpPr>
          <p:cNvPr id="8" name="Shape 5"/>
          <p:cNvSpPr/>
          <p:nvPr/>
        </p:nvSpPr>
        <p:spPr>
          <a:xfrm>
            <a:off x="10171748" y="2523172"/>
            <a:ext cx="3664863" cy="2184083"/>
          </a:xfrm>
          <a:prstGeom prst="roundRect">
            <a:avLst>
              <a:gd name="adj" fmla="val 4362"/>
            </a:avLst>
          </a:prstGeom>
          <a:solidFill>
            <a:srgbClr val="110080"/>
          </a:solidFill>
          <a:ln w="7620">
            <a:solidFill>
              <a:srgbClr val="2A1999"/>
            </a:solidFill>
            <a:prstDash val="solid"/>
          </a:ln>
        </p:spPr>
      </p:sp>
      <p:sp>
        <p:nvSpPr>
          <p:cNvPr id="9" name="Text 6"/>
          <p:cNvSpPr/>
          <p:nvPr/>
        </p:nvSpPr>
        <p:spPr>
          <a:xfrm>
            <a:off x="10406182" y="27576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Female Customers</a:t>
            </a:r>
            <a:endParaRPr lang="en-US" sz="2200" dirty="0"/>
          </a:p>
        </p:txBody>
      </p:sp>
      <p:sp>
        <p:nvSpPr>
          <p:cNvPr id="10" name="Text 7"/>
          <p:cNvSpPr/>
          <p:nvPr/>
        </p:nvSpPr>
        <p:spPr>
          <a:xfrm>
            <a:off x="10406182" y="3248025"/>
            <a:ext cx="3195995" cy="362903"/>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$75,191</a:t>
            </a:r>
            <a:r>
              <a:rPr lang="en-US" sz="1750" dirty="0">
                <a:solidFill>
                  <a:srgbClr val="E5E0DF"/>
                </a:solidFill>
                <a:latin typeface="Inter" pitchFamily="34" charset="0"/>
                <a:ea typeface="Inter" pitchFamily="34" charset="-122"/>
                <a:cs typeface="Inter" pitchFamily="34" charset="-120"/>
              </a:rPr>
              <a:t> total revenue</a:t>
            </a:r>
            <a:endParaRPr lang="en-US" sz="1750" dirty="0"/>
          </a:p>
        </p:txBody>
      </p:sp>
      <p:sp>
        <p:nvSpPr>
          <p:cNvPr id="11" name="Text 8"/>
          <p:cNvSpPr/>
          <p:nvPr/>
        </p:nvSpPr>
        <p:spPr>
          <a:xfrm>
            <a:off x="10406182" y="3747016"/>
            <a:ext cx="319599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Substantial market segment</a:t>
            </a:r>
            <a:endParaRPr lang="en-US" sz="1750" dirty="0"/>
          </a:p>
        </p:txBody>
      </p:sp>
      <p:sp>
        <p:nvSpPr>
          <p:cNvPr id="12" name="Shape 9"/>
          <p:cNvSpPr/>
          <p:nvPr/>
        </p:nvSpPr>
        <p:spPr>
          <a:xfrm>
            <a:off x="6280190" y="4934069"/>
            <a:ext cx="7556421" cy="1821180"/>
          </a:xfrm>
          <a:prstGeom prst="roundRect">
            <a:avLst>
              <a:gd name="adj" fmla="val 5231"/>
            </a:avLst>
          </a:prstGeom>
          <a:solidFill>
            <a:srgbClr val="110080"/>
          </a:solidFill>
          <a:ln w="7620">
            <a:solidFill>
              <a:srgbClr val="2A1999"/>
            </a:solidFill>
            <a:prstDash val="solid"/>
          </a:ln>
        </p:spPr>
      </p:sp>
      <p:sp>
        <p:nvSpPr>
          <p:cNvPr id="13" name="Text 10"/>
          <p:cNvSpPr/>
          <p:nvPr/>
        </p:nvSpPr>
        <p:spPr>
          <a:xfrm>
            <a:off x="6514624" y="5168503"/>
            <a:ext cx="372558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High-Value Discount Users</a:t>
            </a:r>
            <a:endParaRPr lang="en-US" sz="2200" dirty="0"/>
          </a:p>
        </p:txBody>
      </p:sp>
      <p:sp>
        <p:nvSpPr>
          <p:cNvPr id="14" name="Text 11"/>
          <p:cNvSpPr/>
          <p:nvPr/>
        </p:nvSpPr>
        <p:spPr>
          <a:xfrm>
            <a:off x="6514624" y="5658922"/>
            <a:ext cx="7087553" cy="362903"/>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839 customers</a:t>
            </a:r>
            <a:r>
              <a:rPr lang="en-US" sz="1750" dirty="0">
                <a:solidFill>
                  <a:srgbClr val="E5E0DF"/>
                </a:solidFill>
                <a:latin typeface="Inter" pitchFamily="34" charset="0"/>
                <a:ea typeface="Inter" pitchFamily="34" charset="-122"/>
                <a:cs typeface="Inter" pitchFamily="34" charset="-120"/>
              </a:rPr>
              <a:t> used discounts but spent above average</a:t>
            </a:r>
            <a:endParaRPr lang="en-US" sz="1750" dirty="0"/>
          </a:p>
        </p:txBody>
      </p:sp>
      <p:sp>
        <p:nvSpPr>
          <p:cNvPr id="15" name="Text 12"/>
          <p:cNvSpPr/>
          <p:nvPr/>
        </p:nvSpPr>
        <p:spPr>
          <a:xfrm>
            <a:off x="6514624" y="615791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Strategic discount effectiveness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7319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Top-Rated Products</a:t>
            </a:r>
            <a:endParaRPr lang="en-US" sz="4450" dirty="0"/>
          </a:p>
        </p:txBody>
      </p:sp>
      <p:sp>
        <p:nvSpPr>
          <p:cNvPr id="3" name="Shape 1"/>
          <p:cNvSpPr/>
          <p:nvPr/>
        </p:nvSpPr>
        <p:spPr>
          <a:xfrm>
            <a:off x="793790" y="3048953"/>
            <a:ext cx="3365659" cy="283488"/>
          </a:xfrm>
          <a:prstGeom prst="roundRect">
            <a:avLst>
              <a:gd name="adj" fmla="val 33606"/>
            </a:avLst>
          </a:prstGeom>
          <a:solidFill>
            <a:srgbClr val="110080"/>
          </a:solidFill>
          <a:ln w="7620">
            <a:solidFill>
              <a:srgbClr val="2A1999"/>
            </a:solidFill>
            <a:prstDash val="solid"/>
          </a:ln>
        </p:spPr>
      </p:sp>
      <p:sp>
        <p:nvSpPr>
          <p:cNvPr id="4" name="Shape 2"/>
          <p:cNvSpPr/>
          <p:nvPr/>
        </p:nvSpPr>
        <p:spPr>
          <a:xfrm>
            <a:off x="793790" y="3048953"/>
            <a:ext cx="2591514" cy="283488"/>
          </a:xfrm>
          <a:prstGeom prst="roundRect">
            <a:avLst>
              <a:gd name="adj" fmla="val 33606"/>
            </a:avLst>
          </a:prstGeom>
          <a:solidFill>
            <a:srgbClr val="2B0AFF"/>
          </a:solidFill>
          <a:ln/>
        </p:spPr>
      </p:sp>
      <p:sp>
        <p:nvSpPr>
          <p:cNvPr id="5" name="Text 3"/>
          <p:cNvSpPr/>
          <p:nvPr/>
        </p:nvSpPr>
        <p:spPr>
          <a:xfrm>
            <a:off x="4329470" y="3048953"/>
            <a:ext cx="622935" cy="283488"/>
          </a:xfrm>
          <a:prstGeom prst="rect">
            <a:avLst/>
          </a:prstGeom>
          <a:noFill/>
          <a:ln/>
        </p:spPr>
        <p:txBody>
          <a:bodyPr wrap="none" lIns="0" tIns="0" rIns="0" bIns="0" rtlCol="0" anchor="t"/>
          <a:lstStyle/>
          <a:p>
            <a:pPr marL="0" indent="0" algn="l">
              <a:lnSpc>
                <a:spcPts val="2200"/>
              </a:lnSpc>
              <a:buNone/>
            </a:pPr>
            <a:r>
              <a:rPr lang="en-US" sz="2200" b="1" dirty="0">
                <a:solidFill>
                  <a:srgbClr val="E5E0DF"/>
                </a:solidFill>
                <a:latin typeface="Inter Bold" pitchFamily="34" charset="0"/>
                <a:ea typeface="Inter Bold" pitchFamily="34" charset="-122"/>
                <a:cs typeface="Inter Bold" pitchFamily="34" charset="-120"/>
              </a:rPr>
              <a:t>77%</a:t>
            </a:r>
            <a:endParaRPr lang="en-US" sz="2200" dirty="0"/>
          </a:p>
        </p:txBody>
      </p:sp>
      <p:sp>
        <p:nvSpPr>
          <p:cNvPr id="6" name="Text 4"/>
          <p:cNvSpPr/>
          <p:nvPr/>
        </p:nvSpPr>
        <p:spPr>
          <a:xfrm>
            <a:off x="793790" y="36158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Gloves</a:t>
            </a:r>
            <a:endParaRPr lang="en-US" sz="2200" dirty="0"/>
          </a:p>
        </p:txBody>
      </p:sp>
      <p:sp>
        <p:nvSpPr>
          <p:cNvPr id="7" name="Text 5"/>
          <p:cNvSpPr/>
          <p:nvPr/>
        </p:nvSpPr>
        <p:spPr>
          <a:xfrm>
            <a:off x="793790"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Highest average rating at 3.86 stars</a:t>
            </a:r>
            <a:endParaRPr lang="en-US" sz="1750" dirty="0"/>
          </a:p>
        </p:txBody>
      </p:sp>
      <p:sp>
        <p:nvSpPr>
          <p:cNvPr id="8" name="Shape 6"/>
          <p:cNvSpPr/>
          <p:nvPr/>
        </p:nvSpPr>
        <p:spPr>
          <a:xfrm>
            <a:off x="5235893" y="3048953"/>
            <a:ext cx="3365659" cy="283488"/>
          </a:xfrm>
          <a:prstGeom prst="roundRect">
            <a:avLst>
              <a:gd name="adj" fmla="val 33606"/>
            </a:avLst>
          </a:prstGeom>
          <a:solidFill>
            <a:srgbClr val="110080"/>
          </a:solidFill>
          <a:ln w="7620">
            <a:solidFill>
              <a:srgbClr val="2A1999"/>
            </a:solidFill>
            <a:prstDash val="solid"/>
          </a:ln>
        </p:spPr>
      </p:sp>
      <p:sp>
        <p:nvSpPr>
          <p:cNvPr id="9" name="Shape 7"/>
          <p:cNvSpPr/>
          <p:nvPr/>
        </p:nvSpPr>
        <p:spPr>
          <a:xfrm>
            <a:off x="5235893" y="3048953"/>
            <a:ext cx="2591514" cy="283488"/>
          </a:xfrm>
          <a:prstGeom prst="roundRect">
            <a:avLst>
              <a:gd name="adj" fmla="val 33606"/>
            </a:avLst>
          </a:prstGeom>
          <a:solidFill>
            <a:srgbClr val="2B0AFF"/>
          </a:solidFill>
          <a:ln/>
        </p:spPr>
      </p:sp>
      <p:sp>
        <p:nvSpPr>
          <p:cNvPr id="10" name="Text 8"/>
          <p:cNvSpPr/>
          <p:nvPr/>
        </p:nvSpPr>
        <p:spPr>
          <a:xfrm>
            <a:off x="8771573" y="3048953"/>
            <a:ext cx="622935" cy="283488"/>
          </a:xfrm>
          <a:prstGeom prst="rect">
            <a:avLst/>
          </a:prstGeom>
          <a:noFill/>
          <a:ln/>
        </p:spPr>
        <p:txBody>
          <a:bodyPr wrap="none" lIns="0" tIns="0" rIns="0" bIns="0" rtlCol="0" anchor="t"/>
          <a:lstStyle/>
          <a:p>
            <a:pPr marL="0" indent="0" algn="l">
              <a:lnSpc>
                <a:spcPts val="2200"/>
              </a:lnSpc>
              <a:buNone/>
            </a:pPr>
            <a:r>
              <a:rPr lang="en-US" sz="2200" b="1" dirty="0">
                <a:solidFill>
                  <a:srgbClr val="E5E0DF"/>
                </a:solidFill>
                <a:latin typeface="Inter Bold" pitchFamily="34" charset="0"/>
                <a:ea typeface="Inter Bold" pitchFamily="34" charset="-122"/>
                <a:cs typeface="Inter Bold" pitchFamily="34" charset="-120"/>
              </a:rPr>
              <a:t>77%</a:t>
            </a:r>
            <a:endParaRPr lang="en-US" sz="2200" dirty="0"/>
          </a:p>
        </p:txBody>
      </p:sp>
      <p:sp>
        <p:nvSpPr>
          <p:cNvPr id="11" name="Text 9"/>
          <p:cNvSpPr/>
          <p:nvPr/>
        </p:nvSpPr>
        <p:spPr>
          <a:xfrm>
            <a:off x="5235893" y="36158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Sandals</a:t>
            </a:r>
            <a:endParaRPr lang="en-US" sz="2200" dirty="0"/>
          </a:p>
        </p:txBody>
      </p:sp>
      <p:sp>
        <p:nvSpPr>
          <p:cNvPr id="12" name="Text 10"/>
          <p:cNvSpPr/>
          <p:nvPr/>
        </p:nvSpPr>
        <p:spPr>
          <a:xfrm>
            <a:off x="5235893"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Strong performance at 3.84 stars</a:t>
            </a:r>
            <a:endParaRPr lang="en-US" sz="1750" dirty="0"/>
          </a:p>
        </p:txBody>
      </p:sp>
      <p:sp>
        <p:nvSpPr>
          <p:cNvPr id="13" name="Shape 11"/>
          <p:cNvSpPr/>
          <p:nvPr/>
        </p:nvSpPr>
        <p:spPr>
          <a:xfrm>
            <a:off x="9677995" y="3048953"/>
            <a:ext cx="3356372" cy="283488"/>
          </a:xfrm>
          <a:prstGeom prst="roundRect">
            <a:avLst>
              <a:gd name="adj" fmla="val 33606"/>
            </a:avLst>
          </a:prstGeom>
          <a:solidFill>
            <a:srgbClr val="110080"/>
          </a:solidFill>
          <a:ln w="7620">
            <a:solidFill>
              <a:srgbClr val="2A1999"/>
            </a:solidFill>
            <a:prstDash val="solid"/>
          </a:ln>
        </p:spPr>
      </p:sp>
      <p:sp>
        <p:nvSpPr>
          <p:cNvPr id="14" name="Shape 12"/>
          <p:cNvSpPr/>
          <p:nvPr/>
        </p:nvSpPr>
        <p:spPr>
          <a:xfrm>
            <a:off x="9677995" y="3048953"/>
            <a:ext cx="2550795" cy="283488"/>
          </a:xfrm>
          <a:prstGeom prst="roundRect">
            <a:avLst>
              <a:gd name="adj" fmla="val 33606"/>
            </a:avLst>
          </a:prstGeom>
          <a:solidFill>
            <a:srgbClr val="2B0AFF"/>
          </a:solidFill>
          <a:ln/>
        </p:spPr>
      </p:sp>
      <p:sp>
        <p:nvSpPr>
          <p:cNvPr id="15" name="Text 13"/>
          <p:cNvSpPr/>
          <p:nvPr/>
        </p:nvSpPr>
        <p:spPr>
          <a:xfrm>
            <a:off x="13204388" y="3048953"/>
            <a:ext cx="632222" cy="283488"/>
          </a:xfrm>
          <a:prstGeom prst="rect">
            <a:avLst/>
          </a:prstGeom>
          <a:noFill/>
          <a:ln/>
        </p:spPr>
        <p:txBody>
          <a:bodyPr wrap="none" lIns="0" tIns="0" rIns="0" bIns="0" rtlCol="0" anchor="t"/>
          <a:lstStyle/>
          <a:p>
            <a:pPr marL="0" indent="0" algn="l">
              <a:lnSpc>
                <a:spcPts val="2200"/>
              </a:lnSpc>
              <a:buNone/>
            </a:pPr>
            <a:r>
              <a:rPr lang="en-US" sz="2200" b="1" dirty="0">
                <a:solidFill>
                  <a:srgbClr val="E5E0DF"/>
                </a:solidFill>
                <a:latin typeface="Inter Bold" pitchFamily="34" charset="0"/>
                <a:ea typeface="Inter Bold" pitchFamily="34" charset="-122"/>
                <a:cs typeface="Inter Bold" pitchFamily="34" charset="-120"/>
              </a:rPr>
              <a:t>76%</a:t>
            </a:r>
            <a:endParaRPr lang="en-US" sz="2200" dirty="0"/>
          </a:p>
        </p:txBody>
      </p:sp>
      <p:sp>
        <p:nvSpPr>
          <p:cNvPr id="16" name="Text 14"/>
          <p:cNvSpPr/>
          <p:nvPr/>
        </p:nvSpPr>
        <p:spPr>
          <a:xfrm>
            <a:off x="9677995" y="361580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Boots</a:t>
            </a:r>
            <a:endParaRPr lang="en-US" sz="2200" dirty="0"/>
          </a:p>
        </p:txBody>
      </p:sp>
      <p:sp>
        <p:nvSpPr>
          <p:cNvPr id="17" name="Text 15"/>
          <p:cNvSpPr/>
          <p:nvPr/>
        </p:nvSpPr>
        <p:spPr>
          <a:xfrm>
            <a:off x="9677995" y="410622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Excellent rating of 3.82 stars</a:t>
            </a:r>
            <a:endParaRPr lang="en-US" sz="1750" dirty="0"/>
          </a:p>
        </p:txBody>
      </p:sp>
      <p:sp>
        <p:nvSpPr>
          <p:cNvPr id="18" name="Shape 16"/>
          <p:cNvSpPr/>
          <p:nvPr/>
        </p:nvSpPr>
        <p:spPr>
          <a:xfrm>
            <a:off x="793790" y="5036106"/>
            <a:ext cx="3356372" cy="283488"/>
          </a:xfrm>
          <a:prstGeom prst="roundRect">
            <a:avLst>
              <a:gd name="adj" fmla="val 33606"/>
            </a:avLst>
          </a:prstGeom>
          <a:solidFill>
            <a:srgbClr val="110080"/>
          </a:solidFill>
          <a:ln w="7620">
            <a:solidFill>
              <a:srgbClr val="2A1999"/>
            </a:solidFill>
            <a:prstDash val="solid"/>
          </a:ln>
        </p:spPr>
      </p:sp>
      <p:sp>
        <p:nvSpPr>
          <p:cNvPr id="19" name="Shape 17"/>
          <p:cNvSpPr/>
          <p:nvPr/>
        </p:nvSpPr>
        <p:spPr>
          <a:xfrm>
            <a:off x="793790" y="5036106"/>
            <a:ext cx="2550795" cy="283488"/>
          </a:xfrm>
          <a:prstGeom prst="roundRect">
            <a:avLst>
              <a:gd name="adj" fmla="val 33606"/>
            </a:avLst>
          </a:prstGeom>
          <a:solidFill>
            <a:srgbClr val="2B0AFF"/>
          </a:solidFill>
          <a:ln/>
        </p:spPr>
      </p:sp>
      <p:sp>
        <p:nvSpPr>
          <p:cNvPr id="20" name="Text 18"/>
          <p:cNvSpPr/>
          <p:nvPr/>
        </p:nvSpPr>
        <p:spPr>
          <a:xfrm>
            <a:off x="4320183" y="5036106"/>
            <a:ext cx="632222" cy="283488"/>
          </a:xfrm>
          <a:prstGeom prst="rect">
            <a:avLst/>
          </a:prstGeom>
          <a:noFill/>
          <a:ln/>
        </p:spPr>
        <p:txBody>
          <a:bodyPr wrap="none" lIns="0" tIns="0" rIns="0" bIns="0" rtlCol="0" anchor="t"/>
          <a:lstStyle/>
          <a:p>
            <a:pPr marL="0" indent="0" algn="l">
              <a:lnSpc>
                <a:spcPts val="2200"/>
              </a:lnSpc>
              <a:buNone/>
            </a:pPr>
            <a:r>
              <a:rPr lang="en-US" sz="2200" b="1" dirty="0">
                <a:solidFill>
                  <a:srgbClr val="E5E0DF"/>
                </a:solidFill>
                <a:latin typeface="Inter Bold" pitchFamily="34" charset="0"/>
                <a:ea typeface="Inter Bold" pitchFamily="34" charset="-122"/>
                <a:cs typeface="Inter Bold" pitchFamily="34" charset="-120"/>
              </a:rPr>
              <a:t>76%</a:t>
            </a:r>
            <a:endParaRPr lang="en-US" sz="2200" dirty="0"/>
          </a:p>
        </p:txBody>
      </p:sp>
      <p:sp>
        <p:nvSpPr>
          <p:cNvPr id="21" name="Text 19"/>
          <p:cNvSpPr/>
          <p:nvPr/>
        </p:nvSpPr>
        <p:spPr>
          <a:xfrm>
            <a:off x="793790" y="56029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Hat</a:t>
            </a:r>
            <a:endParaRPr lang="en-US" sz="2200" dirty="0"/>
          </a:p>
        </p:txBody>
      </p:sp>
      <p:sp>
        <p:nvSpPr>
          <p:cNvPr id="22" name="Text 20"/>
          <p:cNvSpPr/>
          <p:nvPr/>
        </p:nvSpPr>
        <p:spPr>
          <a:xfrm>
            <a:off x="793790" y="609338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High satisfaction at 3.80 stars</a:t>
            </a:r>
            <a:endParaRPr lang="en-US" sz="1750" dirty="0"/>
          </a:p>
        </p:txBody>
      </p:sp>
      <p:sp>
        <p:nvSpPr>
          <p:cNvPr id="23" name="Shape 21"/>
          <p:cNvSpPr/>
          <p:nvPr/>
        </p:nvSpPr>
        <p:spPr>
          <a:xfrm>
            <a:off x="5235893" y="5036106"/>
            <a:ext cx="3356372" cy="283488"/>
          </a:xfrm>
          <a:prstGeom prst="roundRect">
            <a:avLst>
              <a:gd name="adj" fmla="val 33606"/>
            </a:avLst>
          </a:prstGeom>
          <a:solidFill>
            <a:srgbClr val="110080"/>
          </a:solidFill>
          <a:ln w="7620">
            <a:solidFill>
              <a:srgbClr val="2A1999"/>
            </a:solidFill>
            <a:prstDash val="solid"/>
          </a:ln>
        </p:spPr>
      </p:sp>
      <p:sp>
        <p:nvSpPr>
          <p:cNvPr id="24" name="Shape 22"/>
          <p:cNvSpPr/>
          <p:nvPr/>
        </p:nvSpPr>
        <p:spPr>
          <a:xfrm>
            <a:off x="5235893" y="5036106"/>
            <a:ext cx="2550795" cy="283488"/>
          </a:xfrm>
          <a:prstGeom prst="roundRect">
            <a:avLst>
              <a:gd name="adj" fmla="val 33606"/>
            </a:avLst>
          </a:prstGeom>
          <a:solidFill>
            <a:srgbClr val="2B0AFF"/>
          </a:solidFill>
          <a:ln/>
        </p:spPr>
      </p:sp>
      <p:sp>
        <p:nvSpPr>
          <p:cNvPr id="25" name="Text 23"/>
          <p:cNvSpPr/>
          <p:nvPr/>
        </p:nvSpPr>
        <p:spPr>
          <a:xfrm>
            <a:off x="8762286" y="5036106"/>
            <a:ext cx="632222" cy="283488"/>
          </a:xfrm>
          <a:prstGeom prst="rect">
            <a:avLst/>
          </a:prstGeom>
          <a:noFill/>
          <a:ln/>
        </p:spPr>
        <p:txBody>
          <a:bodyPr wrap="none" lIns="0" tIns="0" rIns="0" bIns="0" rtlCol="0" anchor="t"/>
          <a:lstStyle/>
          <a:p>
            <a:pPr marL="0" indent="0" algn="l">
              <a:lnSpc>
                <a:spcPts val="2200"/>
              </a:lnSpc>
              <a:buNone/>
            </a:pPr>
            <a:r>
              <a:rPr lang="en-US" sz="2200" b="1" dirty="0">
                <a:solidFill>
                  <a:srgbClr val="E5E0DF"/>
                </a:solidFill>
                <a:latin typeface="Inter Bold" pitchFamily="34" charset="0"/>
                <a:ea typeface="Inter Bold" pitchFamily="34" charset="-122"/>
                <a:cs typeface="Inter Bold" pitchFamily="34" charset="-120"/>
              </a:rPr>
              <a:t>76%</a:t>
            </a:r>
            <a:endParaRPr lang="en-US" sz="2200" dirty="0"/>
          </a:p>
        </p:txBody>
      </p:sp>
      <p:sp>
        <p:nvSpPr>
          <p:cNvPr id="26" name="Text 24"/>
          <p:cNvSpPr/>
          <p:nvPr/>
        </p:nvSpPr>
        <p:spPr>
          <a:xfrm>
            <a:off x="5235893" y="56029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Skirt</a:t>
            </a:r>
            <a:endParaRPr lang="en-US" sz="2200" dirty="0"/>
          </a:p>
        </p:txBody>
      </p:sp>
      <p:sp>
        <p:nvSpPr>
          <p:cNvPr id="27" name="Text 25"/>
          <p:cNvSpPr/>
          <p:nvPr/>
        </p:nvSpPr>
        <p:spPr>
          <a:xfrm>
            <a:off x="5235893" y="6093381"/>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Quality rating of 3.78 stars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023" y="592455"/>
            <a:ext cx="8715018" cy="673298"/>
          </a:xfrm>
          <a:prstGeom prst="rect">
            <a:avLst/>
          </a:prstGeom>
          <a:noFill/>
          <a:ln/>
        </p:spPr>
        <p:txBody>
          <a:bodyPr wrap="none" lIns="0" tIns="0" rIns="0" bIns="0" rtlCol="0" anchor="t"/>
          <a:lstStyle/>
          <a:p>
            <a:pPr marL="0" indent="0" algn="l">
              <a:lnSpc>
                <a:spcPts val="5300"/>
              </a:lnSpc>
              <a:buNone/>
            </a:pPr>
            <a:r>
              <a:rPr lang="en-US" sz="4200" b="1" dirty="0">
                <a:solidFill>
                  <a:srgbClr val="FFFFFF"/>
                </a:solidFill>
                <a:latin typeface="Inter Bold" pitchFamily="34" charset="0"/>
                <a:ea typeface="Inter Bold" pitchFamily="34" charset="-122"/>
                <a:cs typeface="Inter Bold" pitchFamily="34" charset="-120"/>
              </a:rPr>
              <a:t>Shipping &amp; Subscription Analysis</a:t>
            </a:r>
            <a:endParaRPr lang="en-US" sz="4200" dirty="0"/>
          </a:p>
        </p:txBody>
      </p:sp>
      <p:sp>
        <p:nvSpPr>
          <p:cNvPr id="3" name="Text 1"/>
          <p:cNvSpPr/>
          <p:nvPr/>
        </p:nvSpPr>
        <p:spPr>
          <a:xfrm>
            <a:off x="754023" y="1804273"/>
            <a:ext cx="4267438" cy="403860"/>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Inter Bold" pitchFamily="34" charset="0"/>
                <a:ea typeface="Inter Bold" pitchFamily="34" charset="-122"/>
                <a:cs typeface="Inter Bold" pitchFamily="34" charset="-120"/>
              </a:rPr>
              <a:t>Shipping Type Comparison</a:t>
            </a:r>
            <a:endParaRPr lang="en-US" sz="2500" dirty="0"/>
          </a:p>
        </p:txBody>
      </p:sp>
      <p:pic>
        <p:nvPicPr>
          <p:cNvPr id="4" name="Image 0" descr="preencoded.png"/>
          <p:cNvPicPr>
            <a:picLocks noChangeAspect="1"/>
          </p:cNvPicPr>
          <p:nvPr/>
        </p:nvPicPr>
        <p:blipFill>
          <a:blip r:embed="rId3"/>
          <a:stretch>
            <a:fillRect/>
          </a:stretch>
        </p:blipFill>
        <p:spPr>
          <a:xfrm>
            <a:off x="754023" y="2450425"/>
            <a:ext cx="6298406" cy="3527108"/>
          </a:xfrm>
          <a:prstGeom prst="rect">
            <a:avLst/>
          </a:prstGeom>
        </p:spPr>
      </p:pic>
      <p:sp>
        <p:nvSpPr>
          <p:cNvPr id="5" name="Text 2"/>
          <p:cNvSpPr/>
          <p:nvPr/>
        </p:nvSpPr>
        <p:spPr>
          <a:xfrm>
            <a:off x="754023" y="6219825"/>
            <a:ext cx="6298406"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Express shipping customers spend slightly more on average, indicating willingness to pay for faster delivery.</a:t>
            </a:r>
            <a:endParaRPr lang="en-US" sz="1650" dirty="0"/>
          </a:p>
        </p:txBody>
      </p:sp>
      <p:sp>
        <p:nvSpPr>
          <p:cNvPr id="6" name="Text 3"/>
          <p:cNvSpPr/>
          <p:nvPr/>
        </p:nvSpPr>
        <p:spPr>
          <a:xfrm>
            <a:off x="7585591" y="1804273"/>
            <a:ext cx="4894421" cy="403860"/>
          </a:xfrm>
          <a:prstGeom prst="rect">
            <a:avLst/>
          </a:prstGeom>
          <a:noFill/>
          <a:ln/>
        </p:spPr>
        <p:txBody>
          <a:bodyPr wrap="none" lIns="0" tIns="0" rIns="0" bIns="0" rtlCol="0" anchor="t"/>
          <a:lstStyle/>
          <a:p>
            <a:pPr marL="0" indent="0" algn="l">
              <a:lnSpc>
                <a:spcPts val="3150"/>
              </a:lnSpc>
              <a:buNone/>
            </a:pPr>
            <a:r>
              <a:rPr lang="en-US" sz="2500" b="1" dirty="0">
                <a:solidFill>
                  <a:srgbClr val="FFFFFF"/>
                </a:solidFill>
                <a:latin typeface="Inter Bold" pitchFamily="34" charset="0"/>
                <a:ea typeface="Inter Bold" pitchFamily="34" charset="-122"/>
                <a:cs typeface="Inter Bold" pitchFamily="34" charset="-120"/>
              </a:rPr>
              <a:t>Subscriber vs. Non-Subscriber</a:t>
            </a:r>
            <a:endParaRPr lang="en-US" sz="2500" dirty="0"/>
          </a:p>
        </p:txBody>
      </p:sp>
      <p:sp>
        <p:nvSpPr>
          <p:cNvPr id="7" name="Shape 4"/>
          <p:cNvSpPr/>
          <p:nvPr/>
        </p:nvSpPr>
        <p:spPr>
          <a:xfrm>
            <a:off x="7585591" y="2450425"/>
            <a:ext cx="6298406" cy="1927146"/>
          </a:xfrm>
          <a:prstGeom prst="roundRect">
            <a:avLst>
              <a:gd name="adj" fmla="val 4696"/>
            </a:avLst>
          </a:prstGeom>
          <a:solidFill>
            <a:srgbClr val="272525"/>
          </a:solidFill>
          <a:ln w="30480">
            <a:solidFill>
              <a:srgbClr val="2A1999"/>
            </a:solidFill>
            <a:prstDash val="solid"/>
          </a:ln>
        </p:spPr>
      </p:sp>
      <p:sp>
        <p:nvSpPr>
          <p:cNvPr id="8" name="Text 5"/>
          <p:cNvSpPr/>
          <p:nvPr/>
        </p:nvSpPr>
        <p:spPr>
          <a:xfrm>
            <a:off x="7831455" y="2696289"/>
            <a:ext cx="2693194" cy="336590"/>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Subscribers (1,053)</a:t>
            </a:r>
            <a:endParaRPr lang="en-US" sz="2100" dirty="0"/>
          </a:p>
        </p:txBody>
      </p:sp>
      <p:sp>
        <p:nvSpPr>
          <p:cNvPr id="9" name="Text 6"/>
          <p:cNvSpPr/>
          <p:nvPr/>
        </p:nvSpPr>
        <p:spPr>
          <a:xfrm>
            <a:off x="7831455" y="3248263"/>
            <a:ext cx="5806678"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Avg spend: </a:t>
            </a:r>
            <a:r>
              <a:rPr lang="en-US" sz="1650" b="1" dirty="0">
                <a:solidFill>
                  <a:srgbClr val="E5E0DF"/>
                </a:solidFill>
                <a:latin typeface="Inter" pitchFamily="34" charset="0"/>
                <a:ea typeface="Inter" pitchFamily="34" charset="-122"/>
                <a:cs typeface="Inter" pitchFamily="34" charset="-120"/>
              </a:rPr>
              <a:t>$59.49</a:t>
            </a:r>
            <a:endParaRPr lang="en-US" sz="1650" dirty="0"/>
          </a:p>
        </p:txBody>
      </p:sp>
      <p:sp>
        <p:nvSpPr>
          <p:cNvPr id="10" name="Text 7"/>
          <p:cNvSpPr/>
          <p:nvPr/>
        </p:nvSpPr>
        <p:spPr>
          <a:xfrm>
            <a:off x="7831455" y="3786902"/>
            <a:ext cx="5806678"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Total revenue: </a:t>
            </a:r>
            <a:r>
              <a:rPr lang="en-US" sz="1650" b="1" dirty="0">
                <a:solidFill>
                  <a:srgbClr val="E5E0DF"/>
                </a:solidFill>
                <a:latin typeface="Inter" pitchFamily="34" charset="0"/>
                <a:ea typeface="Inter" pitchFamily="34" charset="-122"/>
                <a:cs typeface="Inter" pitchFamily="34" charset="-120"/>
              </a:rPr>
              <a:t>$62,645</a:t>
            </a:r>
            <a:endParaRPr lang="en-US" sz="1650" dirty="0"/>
          </a:p>
        </p:txBody>
      </p:sp>
      <p:sp>
        <p:nvSpPr>
          <p:cNvPr id="11" name="Shape 8"/>
          <p:cNvSpPr/>
          <p:nvPr/>
        </p:nvSpPr>
        <p:spPr>
          <a:xfrm>
            <a:off x="7585591" y="4592955"/>
            <a:ext cx="6298406" cy="1927146"/>
          </a:xfrm>
          <a:prstGeom prst="roundRect">
            <a:avLst>
              <a:gd name="adj" fmla="val 4696"/>
            </a:avLst>
          </a:prstGeom>
          <a:solidFill>
            <a:srgbClr val="272525"/>
          </a:solidFill>
          <a:ln w="30480">
            <a:solidFill>
              <a:srgbClr val="2A1999"/>
            </a:solidFill>
            <a:prstDash val="solid"/>
          </a:ln>
        </p:spPr>
      </p:sp>
      <p:sp>
        <p:nvSpPr>
          <p:cNvPr id="12" name="Text 9"/>
          <p:cNvSpPr/>
          <p:nvPr/>
        </p:nvSpPr>
        <p:spPr>
          <a:xfrm>
            <a:off x="7831455" y="4838819"/>
            <a:ext cx="3293150" cy="336590"/>
          </a:xfrm>
          <a:prstGeom prst="rect">
            <a:avLst/>
          </a:prstGeom>
          <a:noFill/>
          <a:ln/>
        </p:spPr>
        <p:txBody>
          <a:bodyPr wrap="none" lIns="0" tIns="0" rIns="0" bIns="0" rtlCol="0" anchor="t"/>
          <a:lstStyle/>
          <a:p>
            <a:pPr marL="0" indent="0" algn="l">
              <a:lnSpc>
                <a:spcPts val="2650"/>
              </a:lnSpc>
              <a:buNone/>
            </a:pPr>
            <a:r>
              <a:rPr lang="en-US" sz="2100" b="1" dirty="0">
                <a:solidFill>
                  <a:srgbClr val="E5E0DF"/>
                </a:solidFill>
                <a:latin typeface="Inter Bold" pitchFamily="34" charset="0"/>
                <a:ea typeface="Inter Bold" pitchFamily="34" charset="-122"/>
                <a:cs typeface="Inter Bold" pitchFamily="34" charset="-120"/>
              </a:rPr>
              <a:t>Non-Subscribers (2,847)</a:t>
            </a:r>
            <a:endParaRPr lang="en-US" sz="2100" dirty="0"/>
          </a:p>
        </p:txBody>
      </p:sp>
      <p:sp>
        <p:nvSpPr>
          <p:cNvPr id="13" name="Text 10"/>
          <p:cNvSpPr/>
          <p:nvPr/>
        </p:nvSpPr>
        <p:spPr>
          <a:xfrm>
            <a:off x="7831455" y="5390793"/>
            <a:ext cx="5806678"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Avg spend: </a:t>
            </a:r>
            <a:r>
              <a:rPr lang="en-US" sz="1650" b="1" dirty="0">
                <a:solidFill>
                  <a:srgbClr val="E5E0DF"/>
                </a:solidFill>
                <a:latin typeface="Inter" pitchFamily="34" charset="0"/>
                <a:ea typeface="Inter" pitchFamily="34" charset="-122"/>
                <a:cs typeface="Inter" pitchFamily="34" charset="-120"/>
              </a:rPr>
              <a:t>$59.87</a:t>
            </a:r>
            <a:endParaRPr lang="en-US" sz="1650" dirty="0"/>
          </a:p>
        </p:txBody>
      </p:sp>
      <p:sp>
        <p:nvSpPr>
          <p:cNvPr id="14" name="Text 11"/>
          <p:cNvSpPr/>
          <p:nvPr/>
        </p:nvSpPr>
        <p:spPr>
          <a:xfrm>
            <a:off x="7831455" y="5929432"/>
            <a:ext cx="5806678"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Total revenue: </a:t>
            </a:r>
            <a:r>
              <a:rPr lang="en-US" sz="1650" b="1" dirty="0">
                <a:solidFill>
                  <a:srgbClr val="E5E0DF"/>
                </a:solidFill>
                <a:latin typeface="Inter" pitchFamily="34" charset="0"/>
                <a:ea typeface="Inter" pitchFamily="34" charset="-122"/>
                <a:cs typeface="Inter" pitchFamily="34" charset="-120"/>
              </a:rPr>
              <a:t>$170,436</a:t>
            </a:r>
            <a:endParaRPr lang="en-US" sz="1650" dirty="0"/>
          </a:p>
        </p:txBody>
      </p:sp>
      <p:sp>
        <p:nvSpPr>
          <p:cNvPr id="15" name="Text 12"/>
          <p:cNvSpPr/>
          <p:nvPr/>
        </p:nvSpPr>
        <p:spPr>
          <a:xfrm>
            <a:off x="7585591" y="6762393"/>
            <a:ext cx="6298406"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Inter" pitchFamily="34" charset="0"/>
                <a:ea typeface="Inter" pitchFamily="34" charset="-122"/>
                <a:cs typeface="Inter" pitchFamily="34" charset="-120"/>
              </a:rPr>
              <a:t>Similar average spending but non-subscribers drive higher total revenue due to larger customer base.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25962"/>
            <a:ext cx="6737033"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Customer Segmentation</a:t>
            </a:r>
            <a:endParaRPr lang="en-US" sz="4450" dirty="0"/>
          </a:p>
        </p:txBody>
      </p:sp>
      <p:pic>
        <p:nvPicPr>
          <p:cNvPr id="3" name="Image 0" descr="preencoded.png"/>
          <p:cNvPicPr>
            <a:picLocks noChangeAspect="1"/>
          </p:cNvPicPr>
          <p:nvPr/>
        </p:nvPicPr>
        <p:blipFill>
          <a:blip r:embed="rId3"/>
          <a:stretch>
            <a:fillRect/>
          </a:stretch>
        </p:blipFill>
        <p:spPr>
          <a:xfrm>
            <a:off x="2978348" y="2188369"/>
            <a:ext cx="2152055" cy="1306949"/>
          </a:xfrm>
          <a:prstGeom prst="rect">
            <a:avLst/>
          </a:prstGeom>
        </p:spPr>
      </p:pic>
      <p:sp>
        <p:nvSpPr>
          <p:cNvPr id="4" name="Text 1"/>
          <p:cNvSpPr/>
          <p:nvPr/>
        </p:nvSpPr>
        <p:spPr>
          <a:xfrm>
            <a:off x="3894892" y="280439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1</a:t>
            </a:r>
            <a:endParaRPr lang="en-US" sz="2500" dirty="0"/>
          </a:p>
        </p:txBody>
      </p:sp>
      <p:sp>
        <p:nvSpPr>
          <p:cNvPr id="5" name="Text 2"/>
          <p:cNvSpPr/>
          <p:nvPr/>
        </p:nvSpPr>
        <p:spPr>
          <a:xfrm>
            <a:off x="5357217" y="2415183"/>
            <a:ext cx="1470898"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New</a:t>
            </a:r>
            <a:endParaRPr lang="en-US" sz="2200" dirty="0"/>
          </a:p>
        </p:txBody>
      </p:sp>
      <p:sp>
        <p:nvSpPr>
          <p:cNvPr id="6" name="Text 3"/>
          <p:cNvSpPr/>
          <p:nvPr/>
        </p:nvSpPr>
        <p:spPr>
          <a:xfrm>
            <a:off x="5357217" y="2905601"/>
            <a:ext cx="1470898"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83 customers</a:t>
            </a:r>
            <a:endParaRPr lang="en-US" sz="1750" dirty="0"/>
          </a:p>
        </p:txBody>
      </p:sp>
      <p:sp>
        <p:nvSpPr>
          <p:cNvPr id="7" name="Shape 4"/>
          <p:cNvSpPr/>
          <p:nvPr/>
        </p:nvSpPr>
        <p:spPr>
          <a:xfrm>
            <a:off x="5187077" y="3508415"/>
            <a:ext cx="8592860" cy="15240"/>
          </a:xfrm>
          <a:prstGeom prst="roundRect">
            <a:avLst>
              <a:gd name="adj" fmla="val 625116"/>
            </a:avLst>
          </a:prstGeom>
          <a:solidFill>
            <a:srgbClr val="2A1999"/>
          </a:solidFill>
          <a:ln/>
        </p:spPr>
      </p:sp>
      <p:pic>
        <p:nvPicPr>
          <p:cNvPr id="8" name="Image 1" descr="preencoded.png"/>
          <p:cNvPicPr>
            <a:picLocks noChangeAspect="1"/>
          </p:cNvPicPr>
          <p:nvPr/>
        </p:nvPicPr>
        <p:blipFill>
          <a:blip r:embed="rId4"/>
          <a:stretch>
            <a:fillRect/>
          </a:stretch>
        </p:blipFill>
        <p:spPr>
          <a:xfrm>
            <a:off x="1902381" y="3551992"/>
            <a:ext cx="4304109" cy="1306949"/>
          </a:xfrm>
          <a:prstGeom prst="rect">
            <a:avLst/>
          </a:prstGeom>
        </p:spPr>
      </p:pic>
      <p:sp>
        <p:nvSpPr>
          <p:cNvPr id="9" name="Text 5"/>
          <p:cNvSpPr/>
          <p:nvPr/>
        </p:nvSpPr>
        <p:spPr>
          <a:xfrm>
            <a:off x="3894892" y="4006096"/>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2</a:t>
            </a:r>
            <a:endParaRPr lang="en-US" sz="2500" dirty="0"/>
          </a:p>
        </p:txBody>
      </p:sp>
      <p:sp>
        <p:nvSpPr>
          <p:cNvPr id="10" name="Text 6"/>
          <p:cNvSpPr/>
          <p:nvPr/>
        </p:nvSpPr>
        <p:spPr>
          <a:xfrm>
            <a:off x="6433304" y="3778806"/>
            <a:ext cx="1550670"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Returning</a:t>
            </a:r>
            <a:endParaRPr lang="en-US" sz="2200" dirty="0"/>
          </a:p>
        </p:txBody>
      </p:sp>
      <p:sp>
        <p:nvSpPr>
          <p:cNvPr id="11" name="Text 7"/>
          <p:cNvSpPr/>
          <p:nvPr/>
        </p:nvSpPr>
        <p:spPr>
          <a:xfrm>
            <a:off x="6433304" y="4269224"/>
            <a:ext cx="1550670"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701 customers</a:t>
            </a:r>
            <a:endParaRPr lang="en-US" sz="1750" dirty="0"/>
          </a:p>
        </p:txBody>
      </p:sp>
      <p:sp>
        <p:nvSpPr>
          <p:cNvPr id="12" name="Shape 8"/>
          <p:cNvSpPr/>
          <p:nvPr/>
        </p:nvSpPr>
        <p:spPr>
          <a:xfrm>
            <a:off x="6263164" y="4872038"/>
            <a:ext cx="7516773" cy="15240"/>
          </a:xfrm>
          <a:prstGeom prst="roundRect">
            <a:avLst>
              <a:gd name="adj" fmla="val 625116"/>
            </a:avLst>
          </a:prstGeom>
          <a:solidFill>
            <a:srgbClr val="2A1999"/>
          </a:solidFill>
          <a:ln/>
        </p:spPr>
      </p:sp>
      <p:pic>
        <p:nvPicPr>
          <p:cNvPr id="13" name="Image 2" descr="preencoded.png"/>
          <p:cNvPicPr>
            <a:picLocks noChangeAspect="1"/>
          </p:cNvPicPr>
          <p:nvPr/>
        </p:nvPicPr>
        <p:blipFill>
          <a:blip r:embed="rId5"/>
          <a:stretch>
            <a:fillRect/>
          </a:stretch>
        </p:blipFill>
        <p:spPr>
          <a:xfrm>
            <a:off x="826294" y="4915614"/>
            <a:ext cx="6456164" cy="1306949"/>
          </a:xfrm>
          <a:prstGeom prst="rect">
            <a:avLst/>
          </a:prstGeom>
        </p:spPr>
      </p:pic>
      <p:sp>
        <p:nvSpPr>
          <p:cNvPr id="14" name="Text 9"/>
          <p:cNvSpPr/>
          <p:nvPr/>
        </p:nvSpPr>
        <p:spPr>
          <a:xfrm>
            <a:off x="3894773" y="5369719"/>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E5E0DF"/>
                </a:solidFill>
                <a:latin typeface="Inter Bold" pitchFamily="34" charset="0"/>
                <a:ea typeface="Inter Bold" pitchFamily="34" charset="-122"/>
                <a:cs typeface="Inter Bold" pitchFamily="34" charset="-120"/>
              </a:rPr>
              <a:t>3</a:t>
            </a:r>
            <a:endParaRPr lang="en-US" sz="2500" dirty="0"/>
          </a:p>
        </p:txBody>
      </p:sp>
      <p:sp>
        <p:nvSpPr>
          <p:cNvPr id="15" name="Text 10"/>
          <p:cNvSpPr/>
          <p:nvPr/>
        </p:nvSpPr>
        <p:spPr>
          <a:xfrm>
            <a:off x="7509272" y="5142428"/>
            <a:ext cx="1696283"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Loyal</a:t>
            </a:r>
            <a:endParaRPr lang="en-US" sz="2200" dirty="0"/>
          </a:p>
        </p:txBody>
      </p:sp>
      <p:sp>
        <p:nvSpPr>
          <p:cNvPr id="16" name="Text 11"/>
          <p:cNvSpPr/>
          <p:nvPr/>
        </p:nvSpPr>
        <p:spPr>
          <a:xfrm>
            <a:off x="7509272" y="5632847"/>
            <a:ext cx="169628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3,116 customers</a:t>
            </a:r>
            <a:endParaRPr lang="en-US" sz="1750" dirty="0"/>
          </a:p>
        </p:txBody>
      </p:sp>
      <p:sp>
        <p:nvSpPr>
          <p:cNvPr id="17" name="Text 12"/>
          <p:cNvSpPr/>
          <p:nvPr/>
        </p:nvSpPr>
        <p:spPr>
          <a:xfrm>
            <a:off x="793790" y="64777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majority of customers (80%) fall into the Loyal segment, demonstrating strong customer retention. However, 958 of the 3,116 repeat buyers (&gt;5 purchases) have subscriptions, indicating opportunity for subscription growth.</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812018"/>
            <a:ext cx="9460111"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Product Performance by Category</a:t>
            </a:r>
            <a:endParaRPr lang="en-US" sz="4450" dirty="0"/>
          </a:p>
        </p:txBody>
      </p:sp>
      <p:sp>
        <p:nvSpPr>
          <p:cNvPr id="3" name="Text 1"/>
          <p:cNvSpPr/>
          <p:nvPr/>
        </p:nvSpPr>
        <p:spPr>
          <a:xfrm>
            <a:off x="793790" y="42012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Accessories</a:t>
            </a:r>
            <a:endParaRPr lang="en-US" sz="2200" dirty="0"/>
          </a:p>
        </p:txBody>
      </p:sp>
      <p:sp>
        <p:nvSpPr>
          <p:cNvPr id="4" name="Text 2"/>
          <p:cNvSpPr/>
          <p:nvPr/>
        </p:nvSpPr>
        <p:spPr>
          <a:xfrm>
            <a:off x="793790" y="4691658"/>
            <a:ext cx="3048000"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Top sellers:</a:t>
            </a:r>
            <a:r>
              <a:rPr lang="en-US" sz="1750" dirty="0">
                <a:solidFill>
                  <a:srgbClr val="E5E0DF"/>
                </a:solidFill>
                <a:latin typeface="Inter" pitchFamily="34" charset="0"/>
                <a:ea typeface="Inter" pitchFamily="34" charset="-122"/>
                <a:cs typeface="Inter" pitchFamily="34" charset="-120"/>
              </a:rPr>
              <a:t> Jewelry (171), Sunglasses (161), Belt (161)</a:t>
            </a:r>
            <a:endParaRPr lang="en-US" sz="1750" dirty="0"/>
          </a:p>
        </p:txBody>
      </p:sp>
      <p:sp>
        <p:nvSpPr>
          <p:cNvPr id="5" name="Text 3"/>
          <p:cNvSpPr/>
          <p:nvPr/>
        </p:nvSpPr>
        <p:spPr>
          <a:xfrm>
            <a:off x="4125278" y="42012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Clothing</a:t>
            </a:r>
            <a:endParaRPr lang="en-US" sz="2200" dirty="0"/>
          </a:p>
        </p:txBody>
      </p:sp>
      <p:sp>
        <p:nvSpPr>
          <p:cNvPr id="6" name="Text 4"/>
          <p:cNvSpPr/>
          <p:nvPr/>
        </p:nvSpPr>
        <p:spPr>
          <a:xfrm>
            <a:off x="4125278" y="4691658"/>
            <a:ext cx="3048119"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Top sellers:</a:t>
            </a:r>
            <a:r>
              <a:rPr lang="en-US" sz="1750" dirty="0">
                <a:solidFill>
                  <a:srgbClr val="E5E0DF"/>
                </a:solidFill>
                <a:latin typeface="Inter" pitchFamily="34" charset="0"/>
                <a:ea typeface="Inter" pitchFamily="34" charset="-122"/>
                <a:cs typeface="Inter" pitchFamily="34" charset="-120"/>
              </a:rPr>
              <a:t> Blouse (171), Pants (171), Shirt (169)</a:t>
            </a:r>
            <a:endParaRPr lang="en-US" sz="1750" dirty="0"/>
          </a:p>
        </p:txBody>
      </p:sp>
      <p:sp>
        <p:nvSpPr>
          <p:cNvPr id="7" name="Text 5"/>
          <p:cNvSpPr/>
          <p:nvPr/>
        </p:nvSpPr>
        <p:spPr>
          <a:xfrm>
            <a:off x="7456884" y="42012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Footwear</a:t>
            </a:r>
            <a:endParaRPr lang="en-US" sz="2200" dirty="0"/>
          </a:p>
        </p:txBody>
      </p:sp>
      <p:sp>
        <p:nvSpPr>
          <p:cNvPr id="8" name="Text 6"/>
          <p:cNvSpPr/>
          <p:nvPr/>
        </p:nvSpPr>
        <p:spPr>
          <a:xfrm>
            <a:off x="7456884" y="4691658"/>
            <a:ext cx="3048119"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Top sellers:</a:t>
            </a:r>
            <a:r>
              <a:rPr lang="en-US" sz="1750" dirty="0">
                <a:solidFill>
                  <a:srgbClr val="E5E0DF"/>
                </a:solidFill>
                <a:latin typeface="Inter" pitchFamily="34" charset="0"/>
                <a:ea typeface="Inter" pitchFamily="34" charset="-122"/>
                <a:cs typeface="Inter" pitchFamily="34" charset="-120"/>
              </a:rPr>
              <a:t> Sandals (160), Shoes (150), Sneakers (145)</a:t>
            </a:r>
            <a:endParaRPr lang="en-US" sz="1750" dirty="0"/>
          </a:p>
        </p:txBody>
      </p:sp>
      <p:sp>
        <p:nvSpPr>
          <p:cNvPr id="9" name="Text 7"/>
          <p:cNvSpPr/>
          <p:nvPr/>
        </p:nvSpPr>
        <p:spPr>
          <a:xfrm>
            <a:off x="10788491" y="42012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Outerwear</a:t>
            </a:r>
            <a:endParaRPr lang="en-US" sz="2200" dirty="0"/>
          </a:p>
        </p:txBody>
      </p:sp>
      <p:sp>
        <p:nvSpPr>
          <p:cNvPr id="10" name="Text 8"/>
          <p:cNvSpPr/>
          <p:nvPr/>
        </p:nvSpPr>
        <p:spPr>
          <a:xfrm>
            <a:off x="10788491" y="4691658"/>
            <a:ext cx="3048119"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Top sellers:</a:t>
            </a:r>
            <a:r>
              <a:rPr lang="en-US" sz="1750" dirty="0">
                <a:solidFill>
                  <a:srgbClr val="E5E0DF"/>
                </a:solidFill>
                <a:latin typeface="Inter" pitchFamily="34" charset="0"/>
                <a:ea typeface="Inter" pitchFamily="34" charset="-122"/>
                <a:cs typeface="Inter" pitchFamily="34" charset="-120"/>
              </a:rPr>
              <a:t> Jacket (163), Coat (161)</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6138" y="421243"/>
            <a:ext cx="4256365" cy="478750"/>
          </a:xfrm>
          <a:prstGeom prst="rect">
            <a:avLst/>
          </a:prstGeom>
          <a:noFill/>
          <a:ln/>
        </p:spPr>
        <p:txBody>
          <a:bodyPr wrap="none" lIns="0" tIns="0" rIns="0" bIns="0" rtlCol="0" anchor="t"/>
          <a:lstStyle/>
          <a:p>
            <a:pPr marL="0" indent="0" algn="l">
              <a:lnSpc>
                <a:spcPts val="3750"/>
              </a:lnSpc>
              <a:buNone/>
            </a:pPr>
            <a:r>
              <a:rPr lang="en-US" sz="3000" b="1" dirty="0">
                <a:solidFill>
                  <a:srgbClr val="FFFFFF"/>
                </a:solidFill>
                <a:latin typeface="Inter Bold" pitchFamily="34" charset="0"/>
                <a:ea typeface="Inter Bold" pitchFamily="34" charset="-122"/>
                <a:cs typeface="Inter Bold" pitchFamily="34" charset="-120"/>
              </a:rPr>
              <a:t>Revenue by Age Group</a:t>
            </a:r>
            <a:endParaRPr lang="en-US" sz="3000" dirty="0"/>
          </a:p>
        </p:txBody>
      </p:sp>
      <p:pic>
        <p:nvPicPr>
          <p:cNvPr id="3" name="Image 0" descr="preencoded.png"/>
          <p:cNvPicPr>
            <a:picLocks noChangeAspect="1"/>
          </p:cNvPicPr>
          <p:nvPr/>
        </p:nvPicPr>
        <p:blipFill>
          <a:blip r:embed="rId3"/>
          <a:stretch>
            <a:fillRect/>
          </a:stretch>
        </p:blipFill>
        <p:spPr>
          <a:xfrm>
            <a:off x="536138" y="1206341"/>
            <a:ext cx="13558123" cy="7592497"/>
          </a:xfrm>
          <a:prstGeom prst="rect">
            <a:avLst/>
          </a:prstGeom>
        </p:spPr>
      </p:pic>
      <p:sp>
        <p:nvSpPr>
          <p:cNvPr id="4" name="Text 1"/>
          <p:cNvSpPr/>
          <p:nvPr/>
        </p:nvSpPr>
        <p:spPr>
          <a:xfrm>
            <a:off x="536138" y="8971121"/>
            <a:ext cx="13558123" cy="490299"/>
          </a:xfrm>
          <a:prstGeom prst="rect">
            <a:avLst/>
          </a:prstGeom>
          <a:noFill/>
          <a:ln/>
        </p:spPr>
        <p:txBody>
          <a:bodyPr wrap="square" lIns="0" tIns="0" rIns="0" bIns="0" rtlCol="0" anchor="t"/>
          <a:lstStyle/>
          <a:p>
            <a:pPr marL="0" indent="0" algn="l">
              <a:lnSpc>
                <a:spcPts val="1900"/>
              </a:lnSpc>
              <a:buNone/>
            </a:pPr>
            <a:r>
              <a:rPr lang="en-US" sz="1200" dirty="0">
                <a:solidFill>
                  <a:srgbClr val="E5E0DF"/>
                </a:solidFill>
                <a:latin typeface="Inter" pitchFamily="34" charset="0"/>
                <a:ea typeface="Inter" pitchFamily="34" charset="-122"/>
                <a:cs typeface="Inter" pitchFamily="34" charset="-120"/>
              </a:rPr>
              <a:t>Young adults generate the highest revenue at $62,143, followed closely by middle-aged customers. Revenue distribution is relatively balanced across age groups, suggesting broad market appeal.</a:t>
            </a:r>
            <a:endParaRPr lang="en-US" sz="12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0</TotalTime>
  <Words>586</Words>
  <Application>Microsoft Office PowerPoint</Application>
  <PresentationFormat>Custom</PresentationFormat>
  <Paragraphs>115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Metro</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Aditya Tyagi</dc:creator>
  <cp:lastModifiedBy>ADITYA TYAGI</cp:lastModifiedBy>
  <cp:revision>2</cp:revision>
  <dcterms:created xsi:type="dcterms:W3CDTF">2025-10-16T05:19:26Z</dcterms:created>
  <dcterms:modified xsi:type="dcterms:W3CDTF">2025-10-16T05:21:20Z</dcterms:modified>
</cp:coreProperties>
</file>